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4" r:id="rId3"/>
    <p:sldId id="259" r:id="rId4"/>
    <p:sldId id="271" r:id="rId5"/>
    <p:sldId id="270" r:id="rId6"/>
    <p:sldId id="266" r:id="rId7"/>
    <p:sldId id="282" r:id="rId8"/>
    <p:sldId id="265" r:id="rId9"/>
    <p:sldId id="257" r:id="rId10"/>
    <p:sldId id="283" r:id="rId11"/>
    <p:sldId id="278" r:id="rId12"/>
    <p:sldId id="272" r:id="rId13"/>
    <p:sldId id="267" r:id="rId14"/>
    <p:sldId id="274" r:id="rId15"/>
    <p:sldId id="268" r:id="rId16"/>
    <p:sldId id="284" r:id="rId17"/>
    <p:sldId id="269" r:id="rId18"/>
    <p:sldId id="279" r:id="rId19"/>
    <p:sldId id="280" r:id="rId20"/>
    <p:sldId id="263" r:id="rId21"/>
    <p:sldId id="273" r:id="rId22"/>
    <p:sldId id="275" r:id="rId23"/>
    <p:sldId id="276" r:id="rId24"/>
    <p:sldId id="260" r:id="rId25"/>
    <p:sldId id="261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00" userDrawn="1">
          <p15:clr>
            <a:srgbClr val="A4A3A4"/>
          </p15:clr>
        </p15:guide>
        <p15:guide id="2" pos="29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호승" initials="이" lastIdx="2" clrIdx="0">
    <p:extLst/>
  </p:cmAuthor>
  <p:cmAuthor id="2" name="이호승" initials="이 [2]" lastIdx="1" clrIdx="1">
    <p:extLst/>
  </p:cmAuthor>
  <p:cmAuthor id="3" name="이호승" initials="이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6665"/>
    <a:srgbClr val="5AB893"/>
    <a:srgbClr val="DFDFDF"/>
    <a:srgbClr val="FFF2CC"/>
    <a:srgbClr val="E6B86C"/>
    <a:srgbClr val="5F9AA5"/>
    <a:srgbClr val="576068"/>
    <a:srgbClr val="F7F7F7"/>
    <a:srgbClr val="6BABB9"/>
    <a:srgbClr val="3744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4"/>
    <p:restoredTop sz="94613"/>
  </p:normalViewPr>
  <p:slideViewPr>
    <p:cSldViewPr snapToGrid="0" snapToObjects="1" showGuides="1">
      <p:cViewPr>
        <p:scale>
          <a:sx n="137" d="100"/>
          <a:sy n="137" d="100"/>
        </p:scale>
        <p:origin x="104" y="-632"/>
      </p:cViewPr>
      <p:guideLst>
        <p:guide orient="horz" pos="2500"/>
        <p:guide pos="29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5" d="100"/>
          <a:sy n="95" d="100"/>
        </p:scale>
        <p:origin x="3536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1-20T15:16:39.657" idx="2">
    <p:pos x="10" y="10"/>
    <p:text>꾸준히 깃헙 활동했다는 것을 강조해야함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1-19T20:03:21.611" idx="1">
    <p:pos x="10" y="10"/>
    <p:text>논문 개선했다는 것을 강조하는 것이 중요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3929F-5F6D-8249-B44D-3C858CB2ECE3}" type="datetimeFigureOut">
              <a:rPr kumimoji="1" lang="ko-KR" altLang="en-US" smtClean="0"/>
              <a:t>2016. 11. 24.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D0858E-46F0-F64A-9546-D4B18E9FB2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1827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D2F0A0-DEC8-5D43-8BB8-D13AFA264450}" type="datetimeFigureOut">
              <a:rPr kumimoji="1" lang="ko-KR" altLang="en-US" smtClean="0"/>
              <a:t>2016. 11. 24.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1E7938-BBD2-9B4D-B3EA-F1C7032447C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3037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E7938-BBD2-9B4D-B3EA-F1C7032447C0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87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E7938-BBD2-9B4D-B3EA-F1C7032447C0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8933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E7938-BBD2-9B4D-B3EA-F1C7032447C0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02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E7938-BBD2-9B4D-B3EA-F1C7032447C0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6809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E7938-BBD2-9B4D-B3EA-F1C7032447C0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4330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E7938-BBD2-9B4D-B3EA-F1C7032447C0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622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E7938-BBD2-9B4D-B3EA-F1C7032447C0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438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8" name="Shape 362"/>
          <p:cNvSpPr/>
          <p:nvPr userDrawn="1"/>
        </p:nvSpPr>
        <p:spPr>
          <a:xfrm>
            <a:off x="11788" y="3914485"/>
            <a:ext cx="12180212" cy="82315"/>
          </a:xfrm>
          <a:prstGeom prst="rect">
            <a:avLst/>
          </a:prstGeom>
          <a:solidFill>
            <a:schemeClr val="bg1">
              <a:lumMod val="75000"/>
              <a:alpha val="4959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19" name="Shape 916"/>
          <p:cNvSpPr/>
          <p:nvPr userDrawn="1"/>
        </p:nvSpPr>
        <p:spPr>
          <a:xfrm rot="16200000" flipV="1">
            <a:off x="1391077" y="3825563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6BABB9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20" name="Shape 916"/>
          <p:cNvSpPr/>
          <p:nvPr userDrawn="1"/>
        </p:nvSpPr>
        <p:spPr>
          <a:xfrm rot="5400000">
            <a:off x="3382097" y="3825563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7666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21" name="Shape 916"/>
          <p:cNvSpPr/>
          <p:nvPr userDrawn="1"/>
        </p:nvSpPr>
        <p:spPr>
          <a:xfrm rot="16200000" flipV="1">
            <a:off x="5373117" y="3822505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6B86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22" name="Shape 916"/>
          <p:cNvSpPr/>
          <p:nvPr userDrawn="1"/>
        </p:nvSpPr>
        <p:spPr>
          <a:xfrm rot="5400000">
            <a:off x="7364137" y="3822504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AB893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grpSp>
        <p:nvGrpSpPr>
          <p:cNvPr id="23" name="Group 351"/>
          <p:cNvGrpSpPr/>
          <p:nvPr userDrawn="1"/>
        </p:nvGrpSpPr>
        <p:grpSpPr>
          <a:xfrm>
            <a:off x="496870" y="1731822"/>
            <a:ext cx="2054686" cy="1905349"/>
            <a:chOff x="894184" y="1763211"/>
            <a:chExt cx="2054686" cy="1905349"/>
          </a:xfrm>
        </p:grpSpPr>
        <p:sp>
          <p:nvSpPr>
            <p:cNvPr id="24" name="Rectangle 352"/>
            <p:cNvSpPr/>
            <p:nvPr/>
          </p:nvSpPr>
          <p:spPr>
            <a:xfrm>
              <a:off x="894186" y="1763211"/>
              <a:ext cx="2054684" cy="154320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Shape 364"/>
            <p:cNvSpPr/>
            <p:nvPr/>
          </p:nvSpPr>
          <p:spPr>
            <a:xfrm>
              <a:off x="894185" y="3274416"/>
              <a:ext cx="2054684" cy="394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147" y="0"/>
                    <a:pt x="0" y="766"/>
                    <a:pt x="0" y="1711"/>
                  </a:cubicBezTo>
                  <a:lnTo>
                    <a:pt x="0" y="16685"/>
                  </a:lnTo>
                  <a:cubicBezTo>
                    <a:pt x="0" y="17629"/>
                    <a:pt x="147" y="18395"/>
                    <a:pt x="328" y="18395"/>
                  </a:cubicBezTo>
                  <a:lnTo>
                    <a:pt x="10225" y="18395"/>
                  </a:lnTo>
                  <a:lnTo>
                    <a:pt x="10794" y="21600"/>
                  </a:lnTo>
                  <a:lnTo>
                    <a:pt x="11363" y="18395"/>
                  </a:lnTo>
                  <a:lnTo>
                    <a:pt x="21272" y="18395"/>
                  </a:lnTo>
                  <a:cubicBezTo>
                    <a:pt x="21453" y="18395"/>
                    <a:pt x="21600" y="17629"/>
                    <a:pt x="21600" y="16685"/>
                  </a:cubicBezTo>
                  <a:lnTo>
                    <a:pt x="21600" y="1711"/>
                  </a:lnTo>
                  <a:cubicBezTo>
                    <a:pt x="21600" y="766"/>
                    <a:pt x="21453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solidFill>
              <a:srgbClr val="6BA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6" name="Text Placeholder 4"/>
            <p:cNvSpPr txBox="1">
              <a:spLocks/>
            </p:cNvSpPr>
            <p:nvPr/>
          </p:nvSpPr>
          <p:spPr>
            <a:xfrm>
              <a:off x="894184" y="3275340"/>
              <a:ext cx="2052543" cy="295953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>
                  <a:solidFill>
                    <a:schemeClr val="bg1"/>
                  </a:solidFill>
                  <a:latin typeface="+mj-lt"/>
                </a:rPr>
                <a:t>CASE 1</a:t>
              </a:r>
              <a:endParaRPr lang="en-GB" sz="11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7" name="Group 355"/>
          <p:cNvGrpSpPr/>
          <p:nvPr userDrawn="1"/>
        </p:nvGrpSpPr>
        <p:grpSpPr>
          <a:xfrm>
            <a:off x="4478813" y="1769043"/>
            <a:ext cx="2054879" cy="1905350"/>
            <a:chOff x="6392820" y="1763211"/>
            <a:chExt cx="2054879" cy="1905350"/>
          </a:xfrm>
        </p:grpSpPr>
        <p:grpSp>
          <p:nvGrpSpPr>
            <p:cNvPr id="28" name="Group 356"/>
            <p:cNvGrpSpPr/>
            <p:nvPr/>
          </p:nvGrpSpPr>
          <p:grpSpPr>
            <a:xfrm>
              <a:off x="6393015" y="1763211"/>
              <a:ext cx="2054684" cy="1905350"/>
              <a:chOff x="6393015" y="1763211"/>
              <a:chExt cx="2054684" cy="1905350"/>
            </a:xfrm>
          </p:grpSpPr>
          <p:sp>
            <p:nvSpPr>
              <p:cNvPr id="30" name="Rectangle 358"/>
              <p:cNvSpPr/>
              <p:nvPr/>
            </p:nvSpPr>
            <p:spPr>
              <a:xfrm>
                <a:off x="6400799" y="1763211"/>
                <a:ext cx="2039599" cy="154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Shape 386"/>
              <p:cNvSpPr/>
              <p:nvPr/>
            </p:nvSpPr>
            <p:spPr>
              <a:xfrm>
                <a:off x="6393015" y="3274416"/>
                <a:ext cx="2054684" cy="394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8" y="0"/>
                    </a:moveTo>
                    <a:cubicBezTo>
                      <a:pt x="147" y="0"/>
                      <a:pt x="0" y="766"/>
                      <a:pt x="0" y="1711"/>
                    </a:cubicBezTo>
                    <a:lnTo>
                      <a:pt x="0" y="16685"/>
                    </a:lnTo>
                    <a:cubicBezTo>
                      <a:pt x="0" y="17629"/>
                      <a:pt x="147" y="18395"/>
                      <a:pt x="328" y="18395"/>
                    </a:cubicBezTo>
                    <a:lnTo>
                      <a:pt x="10225" y="18395"/>
                    </a:lnTo>
                    <a:lnTo>
                      <a:pt x="10794" y="21600"/>
                    </a:lnTo>
                    <a:lnTo>
                      <a:pt x="11363" y="18395"/>
                    </a:lnTo>
                    <a:lnTo>
                      <a:pt x="21272" y="18395"/>
                    </a:lnTo>
                    <a:cubicBezTo>
                      <a:pt x="21453" y="18395"/>
                      <a:pt x="21600" y="17629"/>
                      <a:pt x="21600" y="16685"/>
                    </a:cubicBezTo>
                    <a:lnTo>
                      <a:pt x="21600" y="1711"/>
                    </a:lnTo>
                    <a:cubicBezTo>
                      <a:pt x="21600" y="766"/>
                      <a:pt x="21453" y="0"/>
                      <a:pt x="21272" y="0"/>
                    </a:cubicBez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E6B86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29" name="Text Placeholder 4"/>
            <p:cNvSpPr txBox="1">
              <a:spLocks/>
            </p:cNvSpPr>
            <p:nvPr/>
          </p:nvSpPr>
          <p:spPr>
            <a:xfrm>
              <a:off x="6392820" y="3275340"/>
              <a:ext cx="2052543" cy="295953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>
                  <a:solidFill>
                    <a:schemeClr val="bg1"/>
                  </a:solidFill>
                  <a:latin typeface="+mj-lt"/>
                </a:rPr>
                <a:t>CASE 3</a:t>
              </a:r>
              <a:endParaRPr lang="en-GB" sz="11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2" name="Group 360"/>
          <p:cNvGrpSpPr/>
          <p:nvPr userDrawn="1"/>
        </p:nvGrpSpPr>
        <p:grpSpPr>
          <a:xfrm>
            <a:off x="2487890" y="4229374"/>
            <a:ext cx="2054685" cy="1900782"/>
            <a:chOff x="3642978" y="4295330"/>
            <a:chExt cx="2054685" cy="1900782"/>
          </a:xfrm>
        </p:grpSpPr>
        <p:grpSp>
          <p:nvGrpSpPr>
            <p:cNvPr id="33" name="Group 361"/>
            <p:cNvGrpSpPr/>
            <p:nvPr/>
          </p:nvGrpSpPr>
          <p:grpSpPr>
            <a:xfrm>
              <a:off x="3642978" y="4295330"/>
              <a:ext cx="2054685" cy="1900782"/>
              <a:chOff x="3642978" y="4295330"/>
              <a:chExt cx="2054685" cy="1900782"/>
            </a:xfrm>
          </p:grpSpPr>
          <p:sp>
            <p:nvSpPr>
              <p:cNvPr id="35" name="Rectangle 363"/>
              <p:cNvSpPr/>
              <p:nvPr/>
            </p:nvSpPr>
            <p:spPr>
              <a:xfrm>
                <a:off x="3647568" y="4676216"/>
                <a:ext cx="2049645" cy="151989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Shape 374"/>
              <p:cNvSpPr/>
              <p:nvPr/>
            </p:nvSpPr>
            <p:spPr>
              <a:xfrm rot="10800000">
                <a:off x="3642978" y="4295330"/>
                <a:ext cx="2054685" cy="394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8" y="0"/>
                    </a:moveTo>
                    <a:cubicBezTo>
                      <a:pt x="147" y="0"/>
                      <a:pt x="0" y="766"/>
                      <a:pt x="0" y="1711"/>
                    </a:cubicBezTo>
                    <a:lnTo>
                      <a:pt x="0" y="16685"/>
                    </a:lnTo>
                    <a:cubicBezTo>
                      <a:pt x="0" y="17629"/>
                      <a:pt x="147" y="18395"/>
                      <a:pt x="328" y="18395"/>
                    </a:cubicBezTo>
                    <a:lnTo>
                      <a:pt x="10225" y="18395"/>
                    </a:lnTo>
                    <a:lnTo>
                      <a:pt x="10794" y="21600"/>
                    </a:lnTo>
                    <a:lnTo>
                      <a:pt x="11363" y="18395"/>
                    </a:lnTo>
                    <a:lnTo>
                      <a:pt x="21272" y="18395"/>
                    </a:lnTo>
                    <a:cubicBezTo>
                      <a:pt x="21453" y="18395"/>
                      <a:pt x="21600" y="17629"/>
                      <a:pt x="21600" y="16685"/>
                    </a:cubicBezTo>
                    <a:lnTo>
                      <a:pt x="21600" y="1711"/>
                    </a:lnTo>
                    <a:cubicBezTo>
                      <a:pt x="21600" y="766"/>
                      <a:pt x="21453" y="0"/>
                      <a:pt x="21272" y="0"/>
                    </a:cubicBez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D7666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34" name="Text Placeholder 4"/>
            <p:cNvSpPr txBox="1">
              <a:spLocks/>
            </p:cNvSpPr>
            <p:nvPr/>
          </p:nvSpPr>
          <p:spPr>
            <a:xfrm>
              <a:off x="3644670" y="4388954"/>
              <a:ext cx="2052543" cy="295953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>
                  <a:solidFill>
                    <a:schemeClr val="bg1"/>
                  </a:solidFill>
                  <a:latin typeface="+mj-lt"/>
                </a:rPr>
                <a:t>CASE 2</a:t>
              </a:r>
              <a:endParaRPr lang="en-GB" sz="11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7" name="Group 365"/>
          <p:cNvGrpSpPr/>
          <p:nvPr userDrawn="1"/>
        </p:nvGrpSpPr>
        <p:grpSpPr>
          <a:xfrm>
            <a:off x="6470628" y="4257711"/>
            <a:ext cx="2053289" cy="1872445"/>
            <a:chOff x="9143064" y="4295328"/>
            <a:chExt cx="2053289" cy="1872445"/>
          </a:xfrm>
        </p:grpSpPr>
        <p:grpSp>
          <p:nvGrpSpPr>
            <p:cNvPr id="38" name="Group 366"/>
            <p:cNvGrpSpPr/>
            <p:nvPr/>
          </p:nvGrpSpPr>
          <p:grpSpPr>
            <a:xfrm>
              <a:off x="9154181" y="4295328"/>
              <a:ext cx="2042172" cy="1872445"/>
              <a:chOff x="9154181" y="4295328"/>
              <a:chExt cx="2042172" cy="1872445"/>
            </a:xfrm>
          </p:grpSpPr>
          <p:sp>
            <p:nvSpPr>
              <p:cNvPr id="40" name="Rectangle 368"/>
              <p:cNvSpPr/>
              <p:nvPr/>
            </p:nvSpPr>
            <p:spPr>
              <a:xfrm>
                <a:off x="9154181" y="4673384"/>
                <a:ext cx="2039599" cy="149438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Shape 390"/>
              <p:cNvSpPr/>
              <p:nvPr/>
            </p:nvSpPr>
            <p:spPr>
              <a:xfrm rot="10800000">
                <a:off x="9154506" y="4295328"/>
                <a:ext cx="2041847" cy="394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8" y="0"/>
                    </a:moveTo>
                    <a:cubicBezTo>
                      <a:pt x="147" y="0"/>
                      <a:pt x="0" y="766"/>
                      <a:pt x="0" y="1711"/>
                    </a:cubicBezTo>
                    <a:lnTo>
                      <a:pt x="0" y="16685"/>
                    </a:lnTo>
                    <a:cubicBezTo>
                      <a:pt x="0" y="17629"/>
                      <a:pt x="147" y="18395"/>
                      <a:pt x="328" y="18395"/>
                    </a:cubicBezTo>
                    <a:lnTo>
                      <a:pt x="10225" y="18395"/>
                    </a:lnTo>
                    <a:lnTo>
                      <a:pt x="10794" y="21600"/>
                    </a:lnTo>
                    <a:lnTo>
                      <a:pt x="11363" y="18395"/>
                    </a:lnTo>
                    <a:lnTo>
                      <a:pt x="21272" y="18395"/>
                    </a:lnTo>
                    <a:cubicBezTo>
                      <a:pt x="21453" y="18395"/>
                      <a:pt x="21600" y="17629"/>
                      <a:pt x="21600" y="16685"/>
                    </a:cubicBezTo>
                    <a:lnTo>
                      <a:pt x="21600" y="1711"/>
                    </a:lnTo>
                    <a:cubicBezTo>
                      <a:pt x="21600" y="766"/>
                      <a:pt x="21453" y="0"/>
                      <a:pt x="21272" y="0"/>
                    </a:cubicBez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5AB89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39" name="Text Placeholder 4"/>
            <p:cNvSpPr txBox="1">
              <a:spLocks/>
            </p:cNvSpPr>
            <p:nvPr/>
          </p:nvSpPr>
          <p:spPr>
            <a:xfrm>
              <a:off x="9143064" y="4388954"/>
              <a:ext cx="2052543" cy="295953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>
                  <a:solidFill>
                    <a:schemeClr val="bg1"/>
                  </a:solidFill>
                  <a:latin typeface="+mj-lt"/>
                </a:rPr>
                <a:t>CASE 4</a:t>
              </a:r>
              <a:endParaRPr lang="en-GB" sz="1100" dirty="0">
                <a:solidFill>
                  <a:schemeClr val="bg1"/>
                </a:solidFill>
                <a:latin typeface="+mj-lt"/>
              </a:endParaRPr>
            </a:p>
          </p:txBody>
        </p:sp>
      </p:grpSp>
      <p:cxnSp>
        <p:nvCxnSpPr>
          <p:cNvPr id="42" name="직선 연결선[R] 41"/>
          <p:cNvCxnSpPr/>
          <p:nvPr userDrawn="1"/>
        </p:nvCxnSpPr>
        <p:spPr>
          <a:xfrm>
            <a:off x="6944498" y="1013253"/>
            <a:ext cx="2051221" cy="0"/>
          </a:xfrm>
          <a:prstGeom prst="line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29"/>
          <p:cNvSpPr/>
          <p:nvPr userDrawn="1"/>
        </p:nvSpPr>
        <p:spPr>
          <a:xfrm>
            <a:off x="6922056" y="705476"/>
            <a:ext cx="1446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Team.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ScanYou</a:t>
            </a:r>
            <a:endParaRPr kumimoji="0" lang="ar-SA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90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43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Rectangle 358"/>
          <p:cNvSpPr/>
          <p:nvPr userDrawn="1"/>
        </p:nvSpPr>
        <p:spPr>
          <a:xfrm>
            <a:off x="387459" y="1038387"/>
            <a:ext cx="8276094" cy="45091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hape 362"/>
          <p:cNvSpPr/>
          <p:nvPr userDrawn="1"/>
        </p:nvSpPr>
        <p:spPr>
          <a:xfrm>
            <a:off x="0" y="6274036"/>
            <a:ext cx="12180212" cy="82315"/>
          </a:xfrm>
          <a:prstGeom prst="rect">
            <a:avLst/>
          </a:prstGeom>
          <a:solidFill>
            <a:schemeClr val="bg1">
              <a:lumMod val="75000"/>
              <a:alpha val="4959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cxnSp>
        <p:nvCxnSpPr>
          <p:cNvPr id="9" name="직선 연결선[R] 8"/>
          <p:cNvCxnSpPr/>
          <p:nvPr userDrawn="1"/>
        </p:nvCxnSpPr>
        <p:spPr>
          <a:xfrm>
            <a:off x="6944498" y="1013253"/>
            <a:ext cx="2051221" cy="0"/>
          </a:xfrm>
          <a:prstGeom prst="line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9"/>
          <p:cNvSpPr/>
          <p:nvPr userDrawn="1"/>
        </p:nvSpPr>
        <p:spPr>
          <a:xfrm>
            <a:off x="6922056" y="705476"/>
            <a:ext cx="1446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Team.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ScanYou</a:t>
            </a:r>
            <a:endParaRPr kumimoji="0" lang="ar-SA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8" name="Shape 362"/>
          <p:cNvSpPr/>
          <p:nvPr userDrawn="1"/>
        </p:nvSpPr>
        <p:spPr>
          <a:xfrm>
            <a:off x="0" y="6274036"/>
            <a:ext cx="12180212" cy="82315"/>
          </a:xfrm>
          <a:prstGeom prst="rect">
            <a:avLst/>
          </a:prstGeom>
          <a:solidFill>
            <a:schemeClr val="bg1">
              <a:lumMod val="75000"/>
              <a:alpha val="4959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cxnSp>
        <p:nvCxnSpPr>
          <p:cNvPr id="9" name="직선 연결선[R] 8"/>
          <p:cNvCxnSpPr/>
          <p:nvPr userDrawn="1"/>
        </p:nvCxnSpPr>
        <p:spPr>
          <a:xfrm>
            <a:off x="6944498" y="1013253"/>
            <a:ext cx="2051221" cy="0"/>
          </a:xfrm>
          <a:prstGeom prst="line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9"/>
          <p:cNvSpPr/>
          <p:nvPr userDrawn="1"/>
        </p:nvSpPr>
        <p:spPr>
          <a:xfrm>
            <a:off x="6922056" y="705476"/>
            <a:ext cx="1446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Team.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ScanYou</a:t>
            </a:r>
            <a:endParaRPr kumimoji="0" lang="ar-SA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bg>
      <p:bgPr>
        <a:solidFill>
          <a:srgbClr val="576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42" name="Rectangle 29"/>
          <p:cNvSpPr/>
          <p:nvPr userDrawn="1"/>
        </p:nvSpPr>
        <p:spPr>
          <a:xfrm>
            <a:off x="3455647" y="1379818"/>
            <a:ext cx="21467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lavika Md" panose="02000000000000000000" pitchFamily="50" charset="0"/>
              </a:rPr>
              <a:t>Q &amp; A</a:t>
            </a:r>
            <a:endParaRPr kumimoji="0" lang="ar-SA" sz="5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2830477" y="2276184"/>
            <a:ext cx="3483045" cy="392873"/>
            <a:chOff x="2332341" y="3530376"/>
            <a:chExt cx="3483045" cy="392873"/>
          </a:xfrm>
        </p:grpSpPr>
        <p:sp>
          <p:nvSpPr>
            <p:cNvPr id="3" name="직사각형 2"/>
            <p:cNvSpPr/>
            <p:nvPr userDrawn="1"/>
          </p:nvSpPr>
          <p:spPr>
            <a:xfrm>
              <a:off x="2332341" y="3539717"/>
              <a:ext cx="696609" cy="383532"/>
            </a:xfrm>
            <a:prstGeom prst="rect">
              <a:avLst/>
            </a:prstGeom>
            <a:solidFill>
              <a:srgbClr val="D76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 userDrawn="1"/>
          </p:nvSpPr>
          <p:spPr>
            <a:xfrm>
              <a:off x="3028950" y="3539717"/>
              <a:ext cx="696609" cy="383532"/>
            </a:xfrm>
            <a:prstGeom prst="rect">
              <a:avLst/>
            </a:prstGeom>
            <a:solidFill>
              <a:srgbClr val="E6B8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3725559" y="3530376"/>
              <a:ext cx="696609" cy="383532"/>
            </a:xfrm>
            <a:prstGeom prst="rect">
              <a:avLst/>
            </a:prstGeom>
            <a:solidFill>
              <a:srgbClr val="6BAB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4422168" y="3530376"/>
              <a:ext cx="696609" cy="383532"/>
            </a:xfrm>
            <a:prstGeom prst="rect">
              <a:avLst/>
            </a:prstGeom>
            <a:solidFill>
              <a:srgbClr val="5AB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5118777" y="3530376"/>
              <a:ext cx="696609" cy="383532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bg>
      <p:bgPr>
        <a:solidFill>
          <a:srgbClr val="576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42" name="Rectangle 29"/>
          <p:cNvSpPr/>
          <p:nvPr userDrawn="1"/>
        </p:nvSpPr>
        <p:spPr>
          <a:xfrm>
            <a:off x="2705444" y="1379818"/>
            <a:ext cx="36471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ko-KR" altLang="en-US" sz="5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lavika Md" panose="02000000000000000000" pitchFamily="50" charset="0"/>
              </a:rPr>
              <a:t>감사합니다</a:t>
            </a:r>
            <a:endParaRPr kumimoji="0" lang="ar-SA" sz="5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2830477" y="2276184"/>
            <a:ext cx="3483045" cy="392873"/>
            <a:chOff x="2332341" y="3530376"/>
            <a:chExt cx="3483045" cy="392873"/>
          </a:xfrm>
        </p:grpSpPr>
        <p:sp>
          <p:nvSpPr>
            <p:cNvPr id="3" name="직사각형 2"/>
            <p:cNvSpPr/>
            <p:nvPr userDrawn="1"/>
          </p:nvSpPr>
          <p:spPr>
            <a:xfrm>
              <a:off x="2332341" y="3539717"/>
              <a:ext cx="696609" cy="383532"/>
            </a:xfrm>
            <a:prstGeom prst="rect">
              <a:avLst/>
            </a:prstGeom>
            <a:solidFill>
              <a:srgbClr val="D76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 userDrawn="1"/>
          </p:nvSpPr>
          <p:spPr>
            <a:xfrm>
              <a:off x="3028950" y="3539717"/>
              <a:ext cx="696609" cy="383532"/>
            </a:xfrm>
            <a:prstGeom prst="rect">
              <a:avLst/>
            </a:prstGeom>
            <a:solidFill>
              <a:srgbClr val="E6B8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3725559" y="3530376"/>
              <a:ext cx="696609" cy="383532"/>
            </a:xfrm>
            <a:prstGeom prst="rect">
              <a:avLst/>
            </a:prstGeom>
            <a:solidFill>
              <a:srgbClr val="6BAB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4422168" y="3530376"/>
              <a:ext cx="696609" cy="383532"/>
            </a:xfrm>
            <a:prstGeom prst="rect">
              <a:avLst/>
            </a:prstGeom>
            <a:solidFill>
              <a:srgbClr val="5AB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5118777" y="3530376"/>
              <a:ext cx="696609" cy="383532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3489649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>
                <a:noFill/>
              </a:ln>
            </a:endParaRPr>
          </a:p>
        </p:txBody>
      </p:sp>
      <p:sp>
        <p:nvSpPr>
          <p:cNvPr id="7" name="Rectangle 29"/>
          <p:cNvSpPr/>
          <p:nvPr userDrawn="1"/>
        </p:nvSpPr>
        <p:spPr>
          <a:xfrm>
            <a:off x="-664744" y="2393899"/>
            <a:ext cx="48191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/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lavika Md" panose="02000000000000000000" pitchFamily="50" charset="0"/>
              </a:rPr>
              <a:t>By </a:t>
            </a: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lavika Md" panose="02000000000000000000" pitchFamily="50" charset="0"/>
              </a:rPr>
              <a:t>2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lavika Md" panose="02000000000000000000" pitchFamily="50" charset="0"/>
              </a:rPr>
              <a:t>조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lavika Md" panose="02000000000000000000" pitchFamily="50" charset="0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lavika Md" panose="02000000000000000000" pitchFamily="50" charset="0"/>
              </a:rPr>
              <a:t>ScanYou</a:t>
            </a:r>
            <a:endParaRPr kumimoji="0" lang="ar-SA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9" name="텍스트 상자 8"/>
          <p:cNvSpPr txBox="1"/>
          <p:nvPr userDrawn="1"/>
        </p:nvSpPr>
        <p:spPr>
          <a:xfrm>
            <a:off x="131151" y="1281767"/>
            <a:ext cx="3433879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200" b="1" dirty="0" smtClean="0">
                <a:solidFill>
                  <a:schemeClr val="bg2">
                    <a:lumMod val="75000"/>
                  </a:schemeClr>
                </a:solidFill>
                <a:latin typeface="Nanum Gothic"/>
                <a:ea typeface="Nanum Gothic"/>
                <a:cs typeface="Nanum Gothic"/>
              </a:rPr>
              <a:t>고해상도 </a:t>
            </a:r>
            <a:r>
              <a:rPr lang="en-US" altLang="ko-KR" sz="2200" b="1" dirty="0">
                <a:solidFill>
                  <a:schemeClr val="bg2">
                    <a:lumMod val="75000"/>
                  </a:schemeClr>
                </a:solidFill>
                <a:latin typeface="Nanum Gothic"/>
                <a:ea typeface="Nanum Gothic"/>
                <a:cs typeface="Nanum Gothic"/>
              </a:rPr>
              <a:t>RGBD </a:t>
            </a:r>
            <a:r>
              <a:rPr lang="ko-KR" altLang="en-US" sz="2200" b="1" dirty="0" smtClean="0">
                <a:solidFill>
                  <a:schemeClr val="bg2">
                    <a:lumMod val="75000"/>
                  </a:schemeClr>
                </a:solidFill>
                <a:latin typeface="Nanum Gothic"/>
                <a:ea typeface="Nanum Gothic"/>
                <a:cs typeface="Nanum Gothic"/>
              </a:rPr>
              <a:t>영상 </a:t>
            </a:r>
            <a:r>
              <a:rPr lang="ko-KR" altLang="en-US" sz="2200" b="1" dirty="0">
                <a:solidFill>
                  <a:schemeClr val="bg2">
                    <a:lumMod val="75000"/>
                  </a:schemeClr>
                </a:solidFill>
                <a:latin typeface="Nanum Gothic"/>
                <a:ea typeface="Nanum Gothic"/>
                <a:cs typeface="Nanum Gothic"/>
              </a:rPr>
              <a:t>획득 </a:t>
            </a:r>
            <a:r>
              <a:rPr lang="ko-KR" altLang="en-US" sz="2200" b="1" dirty="0" smtClean="0">
                <a:solidFill>
                  <a:schemeClr val="bg2">
                    <a:lumMod val="75000"/>
                  </a:schemeClr>
                </a:solidFill>
                <a:latin typeface="Nanum Gothic"/>
                <a:ea typeface="Nanum Gothic"/>
                <a:cs typeface="Nanum Gothic"/>
              </a:rPr>
              <a:t>기술 개발 </a:t>
            </a:r>
            <a:r>
              <a:rPr lang="ko-KR" altLang="en-US" sz="2200" b="1" dirty="0">
                <a:solidFill>
                  <a:schemeClr val="bg2">
                    <a:lumMod val="75000"/>
                  </a:schemeClr>
                </a:solidFill>
                <a:latin typeface="Nanum Gothic"/>
                <a:ea typeface="Nanum Gothic"/>
                <a:cs typeface="Nanum Gothic"/>
              </a:rPr>
              <a:t>결과 발표</a:t>
            </a:r>
          </a:p>
        </p:txBody>
      </p:sp>
      <p:sp>
        <p:nvSpPr>
          <p:cNvPr id="10" name="텍스트 상자 9"/>
          <p:cNvSpPr txBox="1"/>
          <p:nvPr userDrawn="1"/>
        </p:nvSpPr>
        <p:spPr>
          <a:xfrm>
            <a:off x="131151" y="184834"/>
            <a:ext cx="3291840" cy="636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b="1" dirty="0"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ITEC401004 </a:t>
            </a:r>
          </a:p>
          <a:p>
            <a:pPr lvl="0">
              <a:defRPr lang="ko-KR" altLang="en-US"/>
            </a:pPr>
            <a:r>
              <a:rPr lang="ko-KR" altLang="en-US" b="1" dirty="0"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종합설계프로젝트</a:t>
            </a:r>
            <a:r>
              <a:rPr lang="en-US" altLang="ko-KR" b="1" dirty="0">
                <a:solidFill>
                  <a:schemeClr val="bg1"/>
                </a:solidFill>
                <a:latin typeface="Nanum Gothic"/>
                <a:ea typeface="Nanum Gothic"/>
                <a:cs typeface="Nanum Gothic"/>
              </a:rPr>
              <a:t>1</a:t>
            </a:r>
            <a:endParaRPr lang="ko-KR" altLang="en-US" b="1" dirty="0">
              <a:solidFill>
                <a:schemeClr val="bg1"/>
              </a:solidFill>
              <a:latin typeface="Nanum Gothic"/>
              <a:ea typeface="Nanum Gothic"/>
              <a:cs typeface="Nanum Gothic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80721497"/>
              </p:ext>
            </p:extLst>
          </p:nvPr>
        </p:nvGraphicFramePr>
        <p:xfrm>
          <a:off x="229111" y="5538817"/>
          <a:ext cx="3203787" cy="11978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9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238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62533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1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Nanum Gothic"/>
                          <a:ea typeface="Nanum Gothic"/>
                          <a:cs typeface="Nanum Gothic"/>
                        </a:rPr>
                        <a:t>팀장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is-IS" altLang="ko-KR" sz="1200" b="1" i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Nanum Gothic"/>
                          <a:ea typeface="Nanum Gothic"/>
                          <a:cs typeface="Nanum Gothic"/>
                        </a:rPr>
                        <a:t>2014105018</a:t>
                      </a:r>
                      <a:endParaRPr lang="ko-KR" altLang="en-US" sz="1200" b="1" i="0" dirty="0">
                        <a:solidFill>
                          <a:schemeClr val="bg2">
                            <a:lumMod val="75000"/>
                          </a:schemeClr>
                        </a:solidFill>
                        <a:latin typeface="Nanum Gothic"/>
                        <a:ea typeface="Nanum Gothic"/>
                        <a:cs typeface="Nanum Gothic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1" i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Nanum Gothic"/>
                          <a:ea typeface="Nanum Gothic"/>
                          <a:cs typeface="Nanum Gothic"/>
                        </a:rPr>
                        <a:t>김성현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1" i="0">
                          <a:solidFill>
                            <a:schemeClr val="bg1"/>
                          </a:solidFill>
                          <a:latin typeface="Nanum Gothic"/>
                          <a:ea typeface="Nanum Gothic"/>
                          <a:cs typeface="Nanum Gothic"/>
                        </a:rPr>
                        <a:t>팀원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200" b="1" i="0" dirty="0">
                          <a:solidFill>
                            <a:schemeClr val="bg1"/>
                          </a:solidFill>
                          <a:latin typeface="Nanum Gothic"/>
                          <a:ea typeface="Nanum Gothic"/>
                          <a:cs typeface="Nanum Gothic"/>
                        </a:rPr>
                        <a:t>2011105017</a:t>
                      </a:r>
                      <a:endParaRPr lang="ko-KR" altLang="en-US" sz="1200" b="1" i="0" dirty="0">
                        <a:solidFill>
                          <a:schemeClr val="bg1"/>
                        </a:solidFill>
                        <a:latin typeface="Nanum Gothic"/>
                        <a:ea typeface="Nanum Gothic"/>
                        <a:cs typeface="Nanum Gothic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1" i="0">
                          <a:solidFill>
                            <a:schemeClr val="bg1"/>
                          </a:solidFill>
                          <a:latin typeface="Nanum Gothic"/>
                          <a:ea typeface="Nanum Gothic"/>
                          <a:cs typeface="Nanum Gothic"/>
                        </a:rPr>
                        <a:t>김미수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1" i="0">
                          <a:solidFill>
                            <a:schemeClr val="bg1"/>
                          </a:solidFill>
                          <a:latin typeface="Nanum Gothic"/>
                          <a:ea typeface="Nanum Gothic"/>
                          <a:cs typeface="Nanum Gothic"/>
                        </a:rPr>
                        <a:t>팀원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200" b="1" i="0" dirty="0">
                          <a:solidFill>
                            <a:schemeClr val="bg1"/>
                          </a:solidFill>
                          <a:latin typeface="Nanum Gothic"/>
                          <a:ea typeface="Nanum Gothic"/>
                          <a:cs typeface="Nanum Gothic"/>
                        </a:rPr>
                        <a:t>2011105016</a:t>
                      </a:r>
                      <a:endParaRPr lang="ko-KR" altLang="en-US" sz="1200" b="1" i="0" dirty="0">
                        <a:solidFill>
                          <a:schemeClr val="bg1"/>
                        </a:solidFill>
                        <a:latin typeface="Nanum Gothic"/>
                        <a:ea typeface="Nanum Gothic"/>
                        <a:cs typeface="Nanum Gothic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1" i="0">
                          <a:solidFill>
                            <a:schemeClr val="bg1"/>
                          </a:solidFill>
                          <a:latin typeface="Nanum Gothic"/>
                          <a:ea typeface="Nanum Gothic"/>
                          <a:cs typeface="Nanum Gothic"/>
                        </a:rPr>
                        <a:t>김동호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4925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1" i="0">
                          <a:solidFill>
                            <a:schemeClr val="bg1"/>
                          </a:solidFill>
                          <a:latin typeface="Nanum Gothic"/>
                          <a:ea typeface="Nanum Gothic"/>
                          <a:cs typeface="Nanum Gothic"/>
                        </a:rPr>
                        <a:t>팀원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 sz="1200" b="1" i="0" dirty="0">
                          <a:solidFill>
                            <a:schemeClr val="bg1"/>
                          </a:solidFill>
                          <a:latin typeface="Nanum Gothic"/>
                          <a:ea typeface="Nanum Gothic"/>
                          <a:cs typeface="Nanum Gothic"/>
                        </a:rPr>
                        <a:t>2013105114</a:t>
                      </a:r>
                      <a:endParaRPr lang="ko-KR" altLang="en-US" sz="1200" b="1" i="0" dirty="0">
                        <a:solidFill>
                          <a:schemeClr val="bg1"/>
                        </a:solidFill>
                        <a:latin typeface="Nanum Gothic"/>
                        <a:ea typeface="Nanum Gothic"/>
                        <a:cs typeface="Nanum Gothic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200" b="1" i="0" dirty="0">
                          <a:solidFill>
                            <a:schemeClr val="bg1"/>
                          </a:solidFill>
                          <a:latin typeface="Nanum Gothic"/>
                          <a:ea typeface="Nanum Gothic"/>
                          <a:cs typeface="Nanum Gothic"/>
                        </a:rPr>
                        <a:t>이호승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44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8" name="Shape 362"/>
          <p:cNvSpPr/>
          <p:nvPr userDrawn="1"/>
        </p:nvSpPr>
        <p:spPr>
          <a:xfrm>
            <a:off x="11788" y="3914485"/>
            <a:ext cx="12180212" cy="82315"/>
          </a:xfrm>
          <a:prstGeom prst="rect">
            <a:avLst/>
          </a:prstGeom>
          <a:solidFill>
            <a:schemeClr val="bg1">
              <a:lumMod val="75000"/>
              <a:alpha val="4959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20" name="Shape 916"/>
          <p:cNvSpPr/>
          <p:nvPr userDrawn="1"/>
        </p:nvSpPr>
        <p:spPr>
          <a:xfrm rot="5400000">
            <a:off x="1667597" y="3825563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7666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21" name="Shape 916"/>
          <p:cNvSpPr/>
          <p:nvPr userDrawn="1"/>
        </p:nvSpPr>
        <p:spPr>
          <a:xfrm rot="16200000" flipV="1">
            <a:off x="4515868" y="3787289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6B86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22" name="Shape 916"/>
          <p:cNvSpPr/>
          <p:nvPr userDrawn="1"/>
        </p:nvSpPr>
        <p:spPr>
          <a:xfrm rot="5400000">
            <a:off x="7364137" y="3822504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AB893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grpSp>
        <p:nvGrpSpPr>
          <p:cNvPr id="27" name="Group 355"/>
          <p:cNvGrpSpPr/>
          <p:nvPr userDrawn="1"/>
        </p:nvGrpSpPr>
        <p:grpSpPr>
          <a:xfrm>
            <a:off x="3621564" y="1733827"/>
            <a:ext cx="2054879" cy="1905350"/>
            <a:chOff x="6392820" y="1763211"/>
            <a:chExt cx="2054879" cy="1905350"/>
          </a:xfrm>
        </p:grpSpPr>
        <p:grpSp>
          <p:nvGrpSpPr>
            <p:cNvPr id="28" name="Group 356"/>
            <p:cNvGrpSpPr/>
            <p:nvPr/>
          </p:nvGrpSpPr>
          <p:grpSpPr>
            <a:xfrm>
              <a:off x="6393015" y="1763211"/>
              <a:ext cx="2054684" cy="1905350"/>
              <a:chOff x="6393015" y="1763211"/>
              <a:chExt cx="2054684" cy="1905350"/>
            </a:xfrm>
          </p:grpSpPr>
          <p:sp>
            <p:nvSpPr>
              <p:cNvPr id="30" name="Rectangle 358"/>
              <p:cNvSpPr/>
              <p:nvPr/>
            </p:nvSpPr>
            <p:spPr>
              <a:xfrm>
                <a:off x="6400799" y="1763211"/>
                <a:ext cx="2039599" cy="154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Shape 386"/>
              <p:cNvSpPr/>
              <p:nvPr/>
            </p:nvSpPr>
            <p:spPr>
              <a:xfrm>
                <a:off x="6393015" y="3274416"/>
                <a:ext cx="2054684" cy="394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8" y="0"/>
                    </a:moveTo>
                    <a:cubicBezTo>
                      <a:pt x="147" y="0"/>
                      <a:pt x="0" y="766"/>
                      <a:pt x="0" y="1711"/>
                    </a:cubicBezTo>
                    <a:lnTo>
                      <a:pt x="0" y="16685"/>
                    </a:lnTo>
                    <a:cubicBezTo>
                      <a:pt x="0" y="17629"/>
                      <a:pt x="147" y="18395"/>
                      <a:pt x="328" y="18395"/>
                    </a:cubicBezTo>
                    <a:lnTo>
                      <a:pt x="10225" y="18395"/>
                    </a:lnTo>
                    <a:lnTo>
                      <a:pt x="10794" y="21600"/>
                    </a:lnTo>
                    <a:lnTo>
                      <a:pt x="11363" y="18395"/>
                    </a:lnTo>
                    <a:lnTo>
                      <a:pt x="21272" y="18395"/>
                    </a:lnTo>
                    <a:cubicBezTo>
                      <a:pt x="21453" y="18395"/>
                      <a:pt x="21600" y="17629"/>
                      <a:pt x="21600" y="16685"/>
                    </a:cubicBezTo>
                    <a:lnTo>
                      <a:pt x="21600" y="1711"/>
                    </a:lnTo>
                    <a:cubicBezTo>
                      <a:pt x="21600" y="766"/>
                      <a:pt x="21453" y="0"/>
                      <a:pt x="21272" y="0"/>
                    </a:cubicBez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E6B86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29" name="Text Placeholder 4"/>
            <p:cNvSpPr txBox="1">
              <a:spLocks/>
            </p:cNvSpPr>
            <p:nvPr/>
          </p:nvSpPr>
          <p:spPr>
            <a:xfrm>
              <a:off x="6392820" y="3275340"/>
              <a:ext cx="2052543" cy="295953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 dirty="0">
                  <a:solidFill>
                    <a:schemeClr val="bg1"/>
                  </a:solidFill>
                  <a:latin typeface="+mj-lt"/>
                </a:rPr>
                <a:t>CASE 2</a:t>
              </a:r>
            </a:p>
          </p:txBody>
        </p:sp>
      </p:grpSp>
      <p:grpSp>
        <p:nvGrpSpPr>
          <p:cNvPr id="47" name="Group 355"/>
          <p:cNvGrpSpPr/>
          <p:nvPr userDrawn="1"/>
        </p:nvGrpSpPr>
        <p:grpSpPr>
          <a:xfrm>
            <a:off x="773293" y="1733827"/>
            <a:ext cx="2054879" cy="1905350"/>
            <a:chOff x="6392820" y="1763211"/>
            <a:chExt cx="2054879" cy="1905350"/>
          </a:xfrm>
        </p:grpSpPr>
        <p:grpSp>
          <p:nvGrpSpPr>
            <p:cNvPr id="48" name="Group 356"/>
            <p:cNvGrpSpPr/>
            <p:nvPr/>
          </p:nvGrpSpPr>
          <p:grpSpPr>
            <a:xfrm>
              <a:off x="6393015" y="1763211"/>
              <a:ext cx="2054684" cy="1905350"/>
              <a:chOff x="6393015" y="1763211"/>
              <a:chExt cx="2054684" cy="1905350"/>
            </a:xfrm>
          </p:grpSpPr>
          <p:sp>
            <p:nvSpPr>
              <p:cNvPr id="50" name="Rectangle 358"/>
              <p:cNvSpPr/>
              <p:nvPr/>
            </p:nvSpPr>
            <p:spPr>
              <a:xfrm>
                <a:off x="6400799" y="1763211"/>
                <a:ext cx="2039599" cy="154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Shape 386"/>
              <p:cNvSpPr/>
              <p:nvPr/>
            </p:nvSpPr>
            <p:spPr>
              <a:xfrm>
                <a:off x="6393015" y="3274416"/>
                <a:ext cx="2054684" cy="394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8" y="0"/>
                    </a:moveTo>
                    <a:cubicBezTo>
                      <a:pt x="147" y="0"/>
                      <a:pt x="0" y="766"/>
                      <a:pt x="0" y="1711"/>
                    </a:cubicBezTo>
                    <a:lnTo>
                      <a:pt x="0" y="16685"/>
                    </a:lnTo>
                    <a:cubicBezTo>
                      <a:pt x="0" y="17629"/>
                      <a:pt x="147" y="18395"/>
                      <a:pt x="328" y="18395"/>
                    </a:cubicBezTo>
                    <a:lnTo>
                      <a:pt x="10225" y="18395"/>
                    </a:lnTo>
                    <a:lnTo>
                      <a:pt x="10794" y="21600"/>
                    </a:lnTo>
                    <a:lnTo>
                      <a:pt x="11363" y="18395"/>
                    </a:lnTo>
                    <a:lnTo>
                      <a:pt x="21272" y="18395"/>
                    </a:lnTo>
                    <a:cubicBezTo>
                      <a:pt x="21453" y="18395"/>
                      <a:pt x="21600" y="17629"/>
                      <a:pt x="21600" y="16685"/>
                    </a:cubicBezTo>
                    <a:lnTo>
                      <a:pt x="21600" y="1711"/>
                    </a:lnTo>
                    <a:cubicBezTo>
                      <a:pt x="21600" y="766"/>
                      <a:pt x="21453" y="0"/>
                      <a:pt x="21272" y="0"/>
                    </a:cubicBez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D7666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49" name="Text Placeholder 4"/>
            <p:cNvSpPr txBox="1">
              <a:spLocks/>
            </p:cNvSpPr>
            <p:nvPr/>
          </p:nvSpPr>
          <p:spPr>
            <a:xfrm>
              <a:off x="6392820" y="3275340"/>
              <a:ext cx="2052543" cy="295953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 dirty="0">
                  <a:solidFill>
                    <a:schemeClr val="bg1"/>
                  </a:solidFill>
                  <a:latin typeface="+mj-lt"/>
                </a:rPr>
                <a:t>CASE 1</a:t>
              </a:r>
            </a:p>
          </p:txBody>
        </p:sp>
      </p:grpSp>
      <p:grpSp>
        <p:nvGrpSpPr>
          <p:cNvPr id="52" name="Group 355"/>
          <p:cNvGrpSpPr/>
          <p:nvPr userDrawn="1"/>
        </p:nvGrpSpPr>
        <p:grpSpPr>
          <a:xfrm>
            <a:off x="6457950" y="1730866"/>
            <a:ext cx="2054879" cy="1905350"/>
            <a:chOff x="6392820" y="1763211"/>
            <a:chExt cx="2054879" cy="1905350"/>
          </a:xfrm>
        </p:grpSpPr>
        <p:grpSp>
          <p:nvGrpSpPr>
            <p:cNvPr id="53" name="Group 356"/>
            <p:cNvGrpSpPr/>
            <p:nvPr/>
          </p:nvGrpSpPr>
          <p:grpSpPr>
            <a:xfrm>
              <a:off x="6393015" y="1763211"/>
              <a:ext cx="2054684" cy="1905350"/>
              <a:chOff x="6393015" y="1763211"/>
              <a:chExt cx="2054684" cy="1905350"/>
            </a:xfrm>
          </p:grpSpPr>
          <p:sp>
            <p:nvSpPr>
              <p:cNvPr id="55" name="Rectangle 358"/>
              <p:cNvSpPr/>
              <p:nvPr/>
            </p:nvSpPr>
            <p:spPr>
              <a:xfrm>
                <a:off x="6400799" y="1763211"/>
                <a:ext cx="2039599" cy="154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Shape 386"/>
              <p:cNvSpPr/>
              <p:nvPr/>
            </p:nvSpPr>
            <p:spPr>
              <a:xfrm>
                <a:off x="6393015" y="3274416"/>
                <a:ext cx="2054684" cy="394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8" y="0"/>
                    </a:moveTo>
                    <a:cubicBezTo>
                      <a:pt x="147" y="0"/>
                      <a:pt x="0" y="766"/>
                      <a:pt x="0" y="1711"/>
                    </a:cubicBezTo>
                    <a:lnTo>
                      <a:pt x="0" y="16685"/>
                    </a:lnTo>
                    <a:cubicBezTo>
                      <a:pt x="0" y="17629"/>
                      <a:pt x="147" y="18395"/>
                      <a:pt x="328" y="18395"/>
                    </a:cubicBezTo>
                    <a:lnTo>
                      <a:pt x="10225" y="18395"/>
                    </a:lnTo>
                    <a:lnTo>
                      <a:pt x="10794" y="21600"/>
                    </a:lnTo>
                    <a:lnTo>
                      <a:pt x="11363" y="18395"/>
                    </a:lnTo>
                    <a:lnTo>
                      <a:pt x="21272" y="18395"/>
                    </a:lnTo>
                    <a:cubicBezTo>
                      <a:pt x="21453" y="18395"/>
                      <a:pt x="21600" y="17629"/>
                      <a:pt x="21600" y="16685"/>
                    </a:cubicBezTo>
                    <a:lnTo>
                      <a:pt x="21600" y="1711"/>
                    </a:lnTo>
                    <a:cubicBezTo>
                      <a:pt x="21600" y="766"/>
                      <a:pt x="21453" y="0"/>
                      <a:pt x="21272" y="0"/>
                    </a:cubicBez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5AB89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54" name="Text Placeholder 4"/>
            <p:cNvSpPr txBox="1">
              <a:spLocks/>
            </p:cNvSpPr>
            <p:nvPr/>
          </p:nvSpPr>
          <p:spPr>
            <a:xfrm>
              <a:off x="6392820" y="3275340"/>
              <a:ext cx="2052543" cy="295953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 dirty="0">
                  <a:solidFill>
                    <a:schemeClr val="bg1"/>
                  </a:solidFill>
                  <a:latin typeface="+mj-lt"/>
                </a:rPr>
                <a:t>CASE 3</a:t>
              </a:r>
            </a:p>
          </p:txBody>
        </p:sp>
      </p:grpSp>
      <p:cxnSp>
        <p:nvCxnSpPr>
          <p:cNvPr id="24" name="직선 연결선[R] 23"/>
          <p:cNvCxnSpPr/>
          <p:nvPr userDrawn="1"/>
        </p:nvCxnSpPr>
        <p:spPr>
          <a:xfrm>
            <a:off x="6944498" y="1013253"/>
            <a:ext cx="2051221" cy="0"/>
          </a:xfrm>
          <a:prstGeom prst="line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9"/>
          <p:cNvSpPr/>
          <p:nvPr userDrawn="1"/>
        </p:nvSpPr>
        <p:spPr>
          <a:xfrm>
            <a:off x="6922056" y="705476"/>
            <a:ext cx="1446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Team.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ScanYou</a:t>
            </a:r>
            <a:endParaRPr kumimoji="0" lang="ar-SA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20" name="Shape 916"/>
          <p:cNvSpPr/>
          <p:nvPr userDrawn="1"/>
        </p:nvSpPr>
        <p:spPr>
          <a:xfrm>
            <a:off x="878377" y="3104231"/>
            <a:ext cx="1044434" cy="1044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flat">
            <a:solidFill>
              <a:srgbClr val="D76665"/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21" name="Shape 916"/>
          <p:cNvSpPr/>
          <p:nvPr userDrawn="1"/>
        </p:nvSpPr>
        <p:spPr>
          <a:xfrm rot="10800000" flipV="1">
            <a:off x="3007285" y="3095386"/>
            <a:ext cx="1044434" cy="1044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flat">
            <a:solidFill>
              <a:srgbClr val="E6B86C"/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22" name="Shape 916"/>
          <p:cNvSpPr/>
          <p:nvPr userDrawn="1"/>
        </p:nvSpPr>
        <p:spPr>
          <a:xfrm>
            <a:off x="5132076" y="3074797"/>
            <a:ext cx="1050633" cy="1050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flat">
            <a:solidFill>
              <a:srgbClr val="5AB893"/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24" name="Shape 916"/>
          <p:cNvSpPr/>
          <p:nvPr userDrawn="1"/>
        </p:nvSpPr>
        <p:spPr>
          <a:xfrm>
            <a:off x="7263066" y="3098032"/>
            <a:ext cx="1050633" cy="1050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flat">
            <a:solidFill>
              <a:srgbClr val="5F9AA5"/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pic>
        <p:nvPicPr>
          <p:cNvPr id="32" name="그림 3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697021" y="2617233"/>
            <a:ext cx="762343" cy="762343"/>
          </a:xfrm>
          <a:prstGeom prst="rect">
            <a:avLst/>
          </a:prstGeom>
        </p:spPr>
      </p:pic>
      <p:cxnSp>
        <p:nvCxnSpPr>
          <p:cNvPr id="10" name="직선 연결선[R] 9"/>
          <p:cNvCxnSpPr/>
          <p:nvPr userDrawn="1"/>
        </p:nvCxnSpPr>
        <p:spPr>
          <a:xfrm>
            <a:off x="6944498" y="1013253"/>
            <a:ext cx="2051221" cy="0"/>
          </a:xfrm>
          <a:prstGeom prst="line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9"/>
          <p:cNvSpPr/>
          <p:nvPr userDrawn="1"/>
        </p:nvSpPr>
        <p:spPr>
          <a:xfrm>
            <a:off x="6922056" y="705476"/>
            <a:ext cx="1446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Team.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ScanYou</a:t>
            </a:r>
            <a:endParaRPr kumimoji="0" lang="ar-SA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12" name="Shape 916"/>
          <p:cNvSpPr/>
          <p:nvPr userDrawn="1"/>
        </p:nvSpPr>
        <p:spPr>
          <a:xfrm rot="10800000" flipV="1">
            <a:off x="2163833" y="1290106"/>
            <a:ext cx="1044434" cy="1044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flat">
            <a:solidFill>
              <a:srgbClr val="576068"/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13" name="Shape 916"/>
          <p:cNvSpPr/>
          <p:nvPr userDrawn="1"/>
        </p:nvSpPr>
        <p:spPr>
          <a:xfrm rot="10800000" flipV="1">
            <a:off x="4049783" y="1013253"/>
            <a:ext cx="1044434" cy="1044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 dpi="0" rotWithShape="0">
            <a:blip r:embed="rId8"/>
            <a:srcRect/>
            <a:stretch>
              <a:fillRect/>
            </a:stretch>
          </a:blipFill>
          <a:ln w="38100" cap="flat">
            <a:solidFill>
              <a:srgbClr val="5F9AA5"/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4" grpId="0" animBg="1"/>
      <p:bldP spid="11" grpId="0"/>
      <p:bldP spid="12" grpId="0" animBg="1"/>
      <p:bldP spid="13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9" name="Shape 362"/>
          <p:cNvSpPr/>
          <p:nvPr userDrawn="1"/>
        </p:nvSpPr>
        <p:spPr>
          <a:xfrm>
            <a:off x="11788" y="4223402"/>
            <a:ext cx="12180212" cy="82315"/>
          </a:xfrm>
          <a:prstGeom prst="rect">
            <a:avLst/>
          </a:prstGeom>
          <a:solidFill>
            <a:schemeClr val="bg1">
              <a:lumMod val="75000"/>
              <a:alpha val="4959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10" name="Shape 916"/>
          <p:cNvSpPr/>
          <p:nvPr userDrawn="1"/>
        </p:nvSpPr>
        <p:spPr>
          <a:xfrm rot="5400000">
            <a:off x="2138065" y="4172580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7666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13" name="Rectangle 358"/>
          <p:cNvSpPr/>
          <p:nvPr userDrawn="1"/>
        </p:nvSpPr>
        <p:spPr>
          <a:xfrm>
            <a:off x="792423" y="1342100"/>
            <a:ext cx="2965538" cy="23275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hape 386"/>
          <p:cNvSpPr/>
          <p:nvPr userDrawn="1"/>
        </p:nvSpPr>
        <p:spPr>
          <a:xfrm>
            <a:off x="784639" y="3630913"/>
            <a:ext cx="2973322" cy="394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8" y="0"/>
                </a:moveTo>
                <a:cubicBezTo>
                  <a:pt x="147" y="0"/>
                  <a:pt x="0" y="766"/>
                  <a:pt x="0" y="1711"/>
                </a:cubicBezTo>
                <a:lnTo>
                  <a:pt x="0" y="16685"/>
                </a:lnTo>
                <a:cubicBezTo>
                  <a:pt x="0" y="17629"/>
                  <a:pt x="147" y="18395"/>
                  <a:pt x="328" y="18395"/>
                </a:cubicBezTo>
                <a:lnTo>
                  <a:pt x="10225" y="18395"/>
                </a:lnTo>
                <a:lnTo>
                  <a:pt x="10794" y="21600"/>
                </a:lnTo>
                <a:lnTo>
                  <a:pt x="11363" y="18395"/>
                </a:lnTo>
                <a:lnTo>
                  <a:pt x="21272" y="18395"/>
                </a:lnTo>
                <a:cubicBezTo>
                  <a:pt x="21453" y="18395"/>
                  <a:pt x="21600" y="17629"/>
                  <a:pt x="21600" y="16685"/>
                </a:cubicBezTo>
                <a:lnTo>
                  <a:pt x="21600" y="1711"/>
                </a:lnTo>
                <a:cubicBezTo>
                  <a:pt x="21600" y="766"/>
                  <a:pt x="21453" y="0"/>
                  <a:pt x="21272" y="0"/>
                </a:cubicBezTo>
                <a:lnTo>
                  <a:pt x="328" y="0"/>
                </a:lnTo>
                <a:close/>
              </a:path>
            </a:pathLst>
          </a:custGeom>
          <a:solidFill>
            <a:srgbClr val="D7666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/>
            <a:endParaRPr/>
          </a:p>
        </p:txBody>
      </p:sp>
      <p:sp>
        <p:nvSpPr>
          <p:cNvPr id="15" name="Text Placeholder 4"/>
          <p:cNvSpPr txBox="1">
            <a:spLocks/>
          </p:cNvSpPr>
          <p:nvPr userDrawn="1"/>
        </p:nvSpPr>
        <p:spPr>
          <a:xfrm>
            <a:off x="784444" y="3631837"/>
            <a:ext cx="2973517" cy="333381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100" dirty="0">
                <a:solidFill>
                  <a:schemeClr val="bg1"/>
                </a:solidFill>
                <a:latin typeface="+mj-lt"/>
              </a:rPr>
              <a:t>CASE 1</a:t>
            </a:r>
          </a:p>
        </p:txBody>
      </p:sp>
      <p:sp>
        <p:nvSpPr>
          <p:cNvPr id="17" name="Text Placeholder 4"/>
          <p:cNvSpPr txBox="1">
            <a:spLocks/>
          </p:cNvSpPr>
          <p:nvPr userDrawn="1"/>
        </p:nvSpPr>
        <p:spPr>
          <a:xfrm>
            <a:off x="3621564" y="3245956"/>
            <a:ext cx="2052543" cy="295953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100" dirty="0">
                <a:solidFill>
                  <a:schemeClr val="bg1"/>
                </a:solidFill>
                <a:latin typeface="+mj-lt"/>
              </a:rPr>
              <a:t>CASE 3</a:t>
            </a:r>
          </a:p>
        </p:txBody>
      </p:sp>
      <p:sp>
        <p:nvSpPr>
          <p:cNvPr id="24" name="Rectangle 358"/>
          <p:cNvSpPr/>
          <p:nvPr userDrawn="1"/>
        </p:nvSpPr>
        <p:spPr>
          <a:xfrm>
            <a:off x="5220952" y="1342100"/>
            <a:ext cx="2965538" cy="23275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 Placeholder 4"/>
          <p:cNvSpPr txBox="1">
            <a:spLocks/>
          </p:cNvSpPr>
          <p:nvPr userDrawn="1"/>
        </p:nvSpPr>
        <p:spPr>
          <a:xfrm>
            <a:off x="1076329" y="5445765"/>
            <a:ext cx="2973517" cy="333381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100" dirty="0">
                <a:solidFill>
                  <a:schemeClr val="bg1"/>
                </a:solidFill>
                <a:latin typeface="+mj-lt"/>
              </a:rPr>
              <a:t>CASE 1</a:t>
            </a:r>
          </a:p>
        </p:txBody>
      </p:sp>
      <p:cxnSp>
        <p:nvCxnSpPr>
          <p:cNvPr id="19" name="직선 연결선[R] 18"/>
          <p:cNvCxnSpPr/>
          <p:nvPr userDrawn="1"/>
        </p:nvCxnSpPr>
        <p:spPr>
          <a:xfrm>
            <a:off x="6944498" y="1013253"/>
            <a:ext cx="2051221" cy="0"/>
          </a:xfrm>
          <a:prstGeom prst="line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9"/>
          <p:cNvSpPr/>
          <p:nvPr userDrawn="1"/>
        </p:nvSpPr>
        <p:spPr>
          <a:xfrm>
            <a:off x="6922056" y="705476"/>
            <a:ext cx="1446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Team.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ScanYou</a:t>
            </a:r>
            <a:endParaRPr kumimoji="0" lang="ar-SA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2" name="사각형: 둥근 모서리 1"/>
          <p:cNvSpPr/>
          <p:nvPr userDrawn="1"/>
        </p:nvSpPr>
        <p:spPr>
          <a:xfrm>
            <a:off x="5220952" y="3630718"/>
            <a:ext cx="2965538" cy="334500"/>
          </a:xfrm>
          <a:prstGeom prst="roundRect">
            <a:avLst/>
          </a:prstGeom>
          <a:solidFill>
            <a:srgbClr val="D76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 Placeholder 4"/>
          <p:cNvSpPr txBox="1">
            <a:spLocks/>
          </p:cNvSpPr>
          <p:nvPr userDrawn="1"/>
        </p:nvSpPr>
        <p:spPr>
          <a:xfrm>
            <a:off x="5220952" y="3635490"/>
            <a:ext cx="2973517" cy="333381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100" dirty="0">
                <a:solidFill>
                  <a:schemeClr val="bg1"/>
                </a:solidFill>
                <a:latin typeface="+mj-lt"/>
              </a:rPr>
              <a:t>RESULT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21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9" name="Shape 362"/>
          <p:cNvSpPr/>
          <p:nvPr userDrawn="1"/>
        </p:nvSpPr>
        <p:spPr>
          <a:xfrm>
            <a:off x="11788" y="4223402"/>
            <a:ext cx="12180212" cy="82315"/>
          </a:xfrm>
          <a:prstGeom prst="rect">
            <a:avLst/>
          </a:prstGeom>
          <a:solidFill>
            <a:schemeClr val="bg1">
              <a:lumMod val="75000"/>
              <a:alpha val="4959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10" name="Shape 916"/>
          <p:cNvSpPr/>
          <p:nvPr userDrawn="1"/>
        </p:nvSpPr>
        <p:spPr>
          <a:xfrm rot="5400000">
            <a:off x="2210893" y="4172580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6B86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11" name="Shape 916"/>
          <p:cNvSpPr/>
          <p:nvPr userDrawn="1"/>
        </p:nvSpPr>
        <p:spPr>
          <a:xfrm rot="16200000" flipV="1">
            <a:off x="6573845" y="4131422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AB893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14" name="Shape 386"/>
          <p:cNvSpPr/>
          <p:nvPr userDrawn="1"/>
        </p:nvSpPr>
        <p:spPr>
          <a:xfrm>
            <a:off x="857467" y="3630913"/>
            <a:ext cx="2973322" cy="394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8" y="0"/>
                </a:moveTo>
                <a:cubicBezTo>
                  <a:pt x="147" y="0"/>
                  <a:pt x="0" y="766"/>
                  <a:pt x="0" y="1711"/>
                </a:cubicBezTo>
                <a:lnTo>
                  <a:pt x="0" y="16685"/>
                </a:lnTo>
                <a:cubicBezTo>
                  <a:pt x="0" y="17629"/>
                  <a:pt x="147" y="18395"/>
                  <a:pt x="328" y="18395"/>
                </a:cubicBezTo>
                <a:lnTo>
                  <a:pt x="10225" y="18395"/>
                </a:lnTo>
                <a:lnTo>
                  <a:pt x="10794" y="21600"/>
                </a:lnTo>
                <a:lnTo>
                  <a:pt x="11363" y="18395"/>
                </a:lnTo>
                <a:lnTo>
                  <a:pt x="21272" y="18395"/>
                </a:lnTo>
                <a:cubicBezTo>
                  <a:pt x="21453" y="18395"/>
                  <a:pt x="21600" y="17629"/>
                  <a:pt x="21600" y="16685"/>
                </a:cubicBezTo>
                <a:lnTo>
                  <a:pt x="21600" y="1711"/>
                </a:lnTo>
                <a:cubicBezTo>
                  <a:pt x="21600" y="766"/>
                  <a:pt x="21453" y="0"/>
                  <a:pt x="21272" y="0"/>
                </a:cubicBezTo>
                <a:lnTo>
                  <a:pt x="328" y="0"/>
                </a:lnTo>
                <a:close/>
              </a:path>
            </a:pathLst>
          </a:custGeom>
          <a:solidFill>
            <a:srgbClr val="E6B86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/>
            <a:endParaRPr dirty="0">
              <a:solidFill>
                <a:srgbClr val="E6B86C"/>
              </a:solidFill>
            </a:endParaRPr>
          </a:p>
        </p:txBody>
      </p:sp>
      <p:sp>
        <p:nvSpPr>
          <p:cNvPr id="15" name="Text Placeholder 4"/>
          <p:cNvSpPr txBox="1">
            <a:spLocks/>
          </p:cNvSpPr>
          <p:nvPr userDrawn="1"/>
        </p:nvSpPr>
        <p:spPr>
          <a:xfrm>
            <a:off x="857272" y="3631837"/>
            <a:ext cx="2973517" cy="333381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100" dirty="0">
                <a:solidFill>
                  <a:schemeClr val="bg1"/>
                </a:solidFill>
                <a:latin typeface="+mj-lt"/>
              </a:rPr>
              <a:t>CASE 2</a:t>
            </a:r>
          </a:p>
        </p:txBody>
      </p:sp>
      <p:sp>
        <p:nvSpPr>
          <p:cNvPr id="17" name="Text Placeholder 4"/>
          <p:cNvSpPr txBox="1">
            <a:spLocks/>
          </p:cNvSpPr>
          <p:nvPr userDrawn="1"/>
        </p:nvSpPr>
        <p:spPr>
          <a:xfrm>
            <a:off x="3621564" y="3245956"/>
            <a:ext cx="2052543" cy="295953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100" dirty="0">
                <a:solidFill>
                  <a:schemeClr val="bg1"/>
                </a:solidFill>
                <a:latin typeface="+mj-lt"/>
              </a:rPr>
              <a:t>CASE 3</a:t>
            </a:r>
          </a:p>
        </p:txBody>
      </p:sp>
      <p:grpSp>
        <p:nvGrpSpPr>
          <p:cNvPr id="18" name="Group 355"/>
          <p:cNvGrpSpPr/>
          <p:nvPr userDrawn="1"/>
        </p:nvGrpSpPr>
        <p:grpSpPr>
          <a:xfrm>
            <a:off x="5220952" y="3670877"/>
            <a:ext cx="2965538" cy="394145"/>
            <a:chOff x="6392820" y="3274416"/>
            <a:chExt cx="2054879" cy="394145"/>
          </a:xfrm>
          <a:solidFill>
            <a:srgbClr val="5AB893"/>
          </a:solidFill>
        </p:grpSpPr>
        <p:sp>
          <p:nvSpPr>
            <p:cNvPr id="22" name="Shape 386"/>
            <p:cNvSpPr/>
            <p:nvPr/>
          </p:nvSpPr>
          <p:spPr>
            <a:xfrm>
              <a:off x="6393015" y="3274416"/>
              <a:ext cx="2054684" cy="394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147" y="0"/>
                    <a:pt x="0" y="766"/>
                    <a:pt x="0" y="1711"/>
                  </a:cubicBezTo>
                  <a:lnTo>
                    <a:pt x="0" y="16685"/>
                  </a:lnTo>
                  <a:cubicBezTo>
                    <a:pt x="0" y="17629"/>
                    <a:pt x="147" y="18395"/>
                    <a:pt x="328" y="18395"/>
                  </a:cubicBezTo>
                  <a:lnTo>
                    <a:pt x="10225" y="18395"/>
                  </a:lnTo>
                  <a:lnTo>
                    <a:pt x="10794" y="21600"/>
                  </a:lnTo>
                  <a:lnTo>
                    <a:pt x="11363" y="18395"/>
                  </a:lnTo>
                  <a:lnTo>
                    <a:pt x="21272" y="18395"/>
                  </a:lnTo>
                  <a:cubicBezTo>
                    <a:pt x="21453" y="18395"/>
                    <a:pt x="21600" y="17629"/>
                    <a:pt x="21600" y="16685"/>
                  </a:cubicBezTo>
                  <a:lnTo>
                    <a:pt x="21600" y="1711"/>
                  </a:lnTo>
                  <a:cubicBezTo>
                    <a:pt x="21600" y="766"/>
                    <a:pt x="21453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0" name="Text Placeholder 4"/>
            <p:cNvSpPr txBox="1">
              <a:spLocks/>
            </p:cNvSpPr>
            <p:nvPr/>
          </p:nvSpPr>
          <p:spPr>
            <a:xfrm>
              <a:off x="6392820" y="3290838"/>
              <a:ext cx="2052543" cy="295953"/>
            </a:xfrm>
            <a:prstGeom prst="rect">
              <a:avLst/>
            </a:prstGeom>
            <a:grpFill/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 dirty="0">
                  <a:solidFill>
                    <a:schemeClr val="bg1"/>
                  </a:solidFill>
                  <a:latin typeface="+mj-lt"/>
                </a:rPr>
                <a:t>CASE 3</a:t>
              </a:r>
            </a:p>
          </p:txBody>
        </p:sp>
      </p:grpSp>
      <p:sp>
        <p:nvSpPr>
          <p:cNvPr id="26" name="Text Placeholder 4"/>
          <p:cNvSpPr txBox="1">
            <a:spLocks/>
          </p:cNvSpPr>
          <p:nvPr userDrawn="1"/>
        </p:nvSpPr>
        <p:spPr>
          <a:xfrm>
            <a:off x="1076329" y="5445765"/>
            <a:ext cx="2973517" cy="333381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100" dirty="0">
                <a:solidFill>
                  <a:schemeClr val="bg1"/>
                </a:solidFill>
                <a:latin typeface="+mj-lt"/>
              </a:rPr>
              <a:t>CASE 1</a:t>
            </a:r>
          </a:p>
        </p:txBody>
      </p:sp>
      <p:cxnSp>
        <p:nvCxnSpPr>
          <p:cNvPr id="19" name="직선 연결선[R] 18"/>
          <p:cNvCxnSpPr/>
          <p:nvPr userDrawn="1"/>
        </p:nvCxnSpPr>
        <p:spPr>
          <a:xfrm>
            <a:off x="6944498" y="1013253"/>
            <a:ext cx="2051221" cy="0"/>
          </a:xfrm>
          <a:prstGeom prst="line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9"/>
          <p:cNvSpPr/>
          <p:nvPr userDrawn="1"/>
        </p:nvSpPr>
        <p:spPr>
          <a:xfrm>
            <a:off x="6922056" y="705476"/>
            <a:ext cx="1446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Team.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ScanYou</a:t>
            </a:r>
            <a:endParaRPr kumimoji="0" lang="ar-SA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32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2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4886008" y="1750861"/>
            <a:ext cx="370702" cy="370702"/>
          </a:xfrm>
          <a:prstGeom prst="rect">
            <a:avLst/>
          </a:prstGeom>
          <a:solidFill>
            <a:srgbClr val="D76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4886008" y="3274892"/>
            <a:ext cx="370702" cy="370702"/>
          </a:xfrm>
          <a:prstGeom prst="rect">
            <a:avLst/>
          </a:prstGeom>
          <a:solidFill>
            <a:srgbClr val="E6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4886008" y="4744065"/>
            <a:ext cx="370702" cy="370702"/>
          </a:xfrm>
          <a:prstGeom prst="rect">
            <a:avLst/>
          </a:prstGeom>
          <a:solidFill>
            <a:srgbClr val="5AB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Rectangle 29"/>
          <p:cNvSpPr/>
          <p:nvPr userDrawn="1"/>
        </p:nvSpPr>
        <p:spPr>
          <a:xfrm>
            <a:off x="4165342" y="35557"/>
            <a:ext cx="9060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44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Int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13" name="Rectangle 30"/>
          <p:cNvSpPr/>
          <p:nvPr userDrawn="1"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A cunning trick that make many people upset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6944498" y="1013253"/>
            <a:ext cx="2051221" cy="0"/>
          </a:xfrm>
          <a:prstGeom prst="line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9"/>
          <p:cNvSpPr/>
          <p:nvPr userDrawn="1"/>
        </p:nvSpPr>
        <p:spPr>
          <a:xfrm>
            <a:off x="6922056" y="705476"/>
            <a:ext cx="1446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Team.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ScanYou</a:t>
            </a:r>
            <a:endParaRPr kumimoji="0" lang="ar-SA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5256710" y="1917927"/>
            <a:ext cx="370702" cy="370702"/>
          </a:xfrm>
          <a:prstGeom prst="rect">
            <a:avLst/>
          </a:prstGeom>
          <a:solidFill>
            <a:srgbClr val="D76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5256710" y="3951788"/>
            <a:ext cx="370702" cy="370702"/>
          </a:xfrm>
          <a:prstGeom prst="rect">
            <a:avLst/>
          </a:prstGeom>
          <a:solidFill>
            <a:srgbClr val="E6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7" name="직선 연결선[R] 6"/>
          <p:cNvCxnSpPr/>
          <p:nvPr userDrawn="1"/>
        </p:nvCxnSpPr>
        <p:spPr>
          <a:xfrm>
            <a:off x="6944498" y="1013253"/>
            <a:ext cx="2051221" cy="0"/>
          </a:xfrm>
          <a:prstGeom prst="line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9"/>
          <p:cNvSpPr/>
          <p:nvPr userDrawn="1"/>
        </p:nvSpPr>
        <p:spPr>
          <a:xfrm>
            <a:off x="6922056" y="705476"/>
            <a:ext cx="1446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Team.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ScanYou</a:t>
            </a:r>
            <a:endParaRPr kumimoji="0" lang="ar-SA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628650" y="1545394"/>
            <a:ext cx="370702" cy="370702"/>
          </a:xfrm>
          <a:prstGeom prst="rect">
            <a:avLst/>
          </a:prstGeom>
          <a:solidFill>
            <a:srgbClr val="D76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628650" y="3765521"/>
            <a:ext cx="370702" cy="370702"/>
          </a:xfrm>
          <a:prstGeom prst="rect">
            <a:avLst/>
          </a:prstGeom>
          <a:solidFill>
            <a:srgbClr val="E6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7" name="직선 연결선[R] 6"/>
          <p:cNvCxnSpPr/>
          <p:nvPr userDrawn="1"/>
        </p:nvCxnSpPr>
        <p:spPr>
          <a:xfrm>
            <a:off x="6944498" y="1013253"/>
            <a:ext cx="2051221" cy="0"/>
          </a:xfrm>
          <a:prstGeom prst="line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9"/>
          <p:cNvSpPr/>
          <p:nvPr userDrawn="1"/>
        </p:nvSpPr>
        <p:spPr>
          <a:xfrm>
            <a:off x="6922056" y="705476"/>
            <a:ext cx="1446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Team.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ScanYou</a:t>
            </a:r>
            <a:endParaRPr kumimoji="0" lang="ar-SA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2016. 11. 24.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387458" y="5455241"/>
            <a:ext cx="8276095" cy="533404"/>
            <a:chOff x="1083110" y="4819595"/>
            <a:chExt cx="2973517" cy="394145"/>
          </a:xfrm>
        </p:grpSpPr>
        <p:sp>
          <p:nvSpPr>
            <p:cNvPr id="11" name="Shape 386"/>
            <p:cNvSpPr/>
            <p:nvPr userDrawn="1"/>
          </p:nvSpPr>
          <p:spPr>
            <a:xfrm>
              <a:off x="1083305" y="4819595"/>
              <a:ext cx="2973322" cy="394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147" y="0"/>
                    <a:pt x="0" y="766"/>
                    <a:pt x="0" y="1711"/>
                  </a:cubicBezTo>
                  <a:lnTo>
                    <a:pt x="0" y="16685"/>
                  </a:lnTo>
                  <a:cubicBezTo>
                    <a:pt x="0" y="17629"/>
                    <a:pt x="147" y="18395"/>
                    <a:pt x="328" y="18395"/>
                  </a:cubicBezTo>
                  <a:lnTo>
                    <a:pt x="10225" y="18395"/>
                  </a:lnTo>
                  <a:lnTo>
                    <a:pt x="10794" y="21600"/>
                  </a:lnTo>
                  <a:lnTo>
                    <a:pt x="11363" y="18395"/>
                  </a:lnTo>
                  <a:lnTo>
                    <a:pt x="21272" y="18395"/>
                  </a:lnTo>
                  <a:cubicBezTo>
                    <a:pt x="21453" y="18395"/>
                    <a:pt x="21600" y="17629"/>
                    <a:pt x="21600" y="16685"/>
                  </a:cubicBezTo>
                  <a:lnTo>
                    <a:pt x="21600" y="1711"/>
                  </a:lnTo>
                  <a:cubicBezTo>
                    <a:pt x="21600" y="766"/>
                    <a:pt x="21453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solidFill>
              <a:srgbClr val="D7666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" name="Text Placeholder 4"/>
            <p:cNvSpPr txBox="1">
              <a:spLocks/>
            </p:cNvSpPr>
            <p:nvPr userDrawn="1"/>
          </p:nvSpPr>
          <p:spPr>
            <a:xfrm>
              <a:off x="1083110" y="4820519"/>
              <a:ext cx="2973517" cy="333381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 dirty="0">
                  <a:solidFill>
                    <a:schemeClr val="bg1"/>
                  </a:solidFill>
                  <a:latin typeface="+mj-lt"/>
                </a:rPr>
                <a:t>CASE 1</a:t>
              </a:r>
            </a:p>
          </p:txBody>
        </p:sp>
      </p:grpSp>
      <p:sp>
        <p:nvSpPr>
          <p:cNvPr id="15" name="Rectangle 358"/>
          <p:cNvSpPr/>
          <p:nvPr userDrawn="1"/>
        </p:nvSpPr>
        <p:spPr>
          <a:xfrm>
            <a:off x="387459" y="1038387"/>
            <a:ext cx="8276094" cy="45091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hape 362"/>
          <p:cNvSpPr/>
          <p:nvPr userDrawn="1"/>
        </p:nvSpPr>
        <p:spPr>
          <a:xfrm>
            <a:off x="0" y="6274036"/>
            <a:ext cx="12180212" cy="82315"/>
          </a:xfrm>
          <a:prstGeom prst="rect">
            <a:avLst/>
          </a:prstGeom>
          <a:solidFill>
            <a:schemeClr val="bg1">
              <a:lumMod val="75000"/>
              <a:alpha val="4959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17" name="Shape 916"/>
          <p:cNvSpPr/>
          <p:nvPr userDrawn="1"/>
        </p:nvSpPr>
        <p:spPr>
          <a:xfrm rot="5400000">
            <a:off x="4392368" y="6223214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7666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cxnSp>
        <p:nvCxnSpPr>
          <p:cNvPr id="13" name="직선 연결선[R] 12"/>
          <p:cNvCxnSpPr/>
          <p:nvPr userDrawn="1"/>
        </p:nvCxnSpPr>
        <p:spPr>
          <a:xfrm>
            <a:off x="6944498" y="1013253"/>
            <a:ext cx="2051221" cy="0"/>
          </a:xfrm>
          <a:prstGeom prst="line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9"/>
          <p:cNvSpPr/>
          <p:nvPr userDrawn="1"/>
        </p:nvSpPr>
        <p:spPr>
          <a:xfrm>
            <a:off x="6922056" y="705476"/>
            <a:ext cx="1446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Team.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ScanYou</a:t>
            </a:r>
            <a:endParaRPr kumimoji="0" lang="ar-SA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4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71C6E-9239-544B-BEBE-DA452C9F2123}" type="datetimeFigureOut">
              <a:rPr kumimoji="1" lang="ko-KR" altLang="en-US" smtClean="0"/>
              <a:t>2016. 11. 24.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8089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84" r:id="rId3"/>
    <p:sldLayoutId id="2147483675" r:id="rId4"/>
    <p:sldLayoutId id="2147483688" r:id="rId5"/>
    <p:sldLayoutId id="2147483679" r:id="rId6"/>
    <p:sldLayoutId id="2147483680" r:id="rId7"/>
    <p:sldLayoutId id="2147483687" r:id="rId8"/>
    <p:sldLayoutId id="2147483678" r:id="rId9"/>
    <p:sldLayoutId id="2147483685" r:id="rId10"/>
    <p:sldLayoutId id="2147483686" r:id="rId11"/>
    <p:sldLayoutId id="2147483683" r:id="rId12"/>
    <p:sldLayoutId id="2147483682" r:id="rId13"/>
    <p:sldLayoutId id="2147483681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eg"/><Relationship Id="rId3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4.PNG"/><Relationship Id="rId3" Type="http://schemas.openxmlformats.org/officeDocument/2006/relationships/image" Target="../media/image3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comments" Target="../comments/comment1.xm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png"/><Relationship Id="rId5" Type="http://schemas.openxmlformats.org/officeDocument/2006/relationships/comments" Target="../comments/comment2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jp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tiff"/><Relationship Id="rId3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82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9"/>
          <p:cNvSpPr/>
          <p:nvPr/>
        </p:nvSpPr>
        <p:spPr>
          <a:xfrm>
            <a:off x="3077706" y="35557"/>
            <a:ext cx="3081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Project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7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3D </a:t>
            </a:r>
            <a:r>
              <a:rPr lang="ko-KR" altLang="en-US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센서를 통한 거리 정보 추출 및 매시 생성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41062"/>
            <a:ext cx="1487837" cy="500934"/>
          </a:xfrm>
          <a:prstGeom prst="rect">
            <a:avLst/>
          </a:prstGeom>
          <a:solidFill>
            <a:srgbClr val="E6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매시 생성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36908" y="4743108"/>
            <a:ext cx="2904877" cy="1070001"/>
            <a:chOff x="706304" y="4338896"/>
            <a:chExt cx="2114567" cy="1070001"/>
          </a:xfrm>
        </p:grpSpPr>
        <p:sp>
          <p:nvSpPr>
            <p:cNvPr id="9" name="TextBox 391"/>
            <p:cNvSpPr txBox="1"/>
            <p:nvPr userDrawn="1"/>
          </p:nvSpPr>
          <p:spPr>
            <a:xfrm>
              <a:off x="706304" y="4885677"/>
              <a:ext cx="21145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Depth Map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 각 픽셀의 정보를 읽어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Vertex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생성</a:t>
              </a:r>
              <a:endPara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10" name="Rectangle 392"/>
            <p:cNvSpPr/>
            <p:nvPr/>
          </p:nvSpPr>
          <p:spPr>
            <a:xfrm>
              <a:off x="1298804" y="4338896"/>
              <a:ext cx="9295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232"/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Vertex 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생성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220345" y="4743108"/>
            <a:ext cx="2904877" cy="1070001"/>
            <a:chOff x="706304" y="4338896"/>
            <a:chExt cx="2114567" cy="1070001"/>
          </a:xfrm>
        </p:grpSpPr>
        <p:sp>
          <p:nvSpPr>
            <p:cNvPr id="12" name="TextBox 391"/>
            <p:cNvSpPr txBox="1"/>
            <p:nvPr userDrawn="1"/>
          </p:nvSpPr>
          <p:spPr>
            <a:xfrm>
              <a:off x="706304" y="4885677"/>
              <a:ext cx="21145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생성된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Vertex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를 연결해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Face 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생성하여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3D Mesh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 획득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13" name="Rectangle 392"/>
            <p:cNvSpPr/>
            <p:nvPr/>
          </p:nvSpPr>
          <p:spPr>
            <a:xfrm>
              <a:off x="818823" y="4338896"/>
              <a:ext cx="18895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232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Face 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생성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 · 3D Mesh 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획득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endParaRPr>
            </a:p>
          </p:txBody>
        </p:sp>
      </p:grpSp>
      <p:pic>
        <p:nvPicPr>
          <p:cNvPr id="1026" name="Picture 2" descr="메쉬 설명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7" t="5483" r="4524" b="5465"/>
          <a:stretch/>
        </p:blipFill>
        <p:spPr bwMode="auto">
          <a:xfrm>
            <a:off x="5551650" y="1376236"/>
            <a:ext cx="2294692" cy="229395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메쉬 설명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79" y="1569870"/>
            <a:ext cx="4212067" cy="2057056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82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9"/>
          <p:cNvSpPr/>
          <p:nvPr/>
        </p:nvSpPr>
        <p:spPr>
          <a:xfrm>
            <a:off x="3077706" y="35557"/>
            <a:ext cx="3081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Project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7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3D </a:t>
            </a:r>
            <a:r>
              <a:rPr lang="ko-KR" altLang="en-US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센서를 통한 거리 정보 추출 및 매시 생성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41062"/>
            <a:ext cx="1487837" cy="500934"/>
          </a:xfrm>
          <a:prstGeom prst="rect">
            <a:avLst/>
          </a:prstGeom>
          <a:solidFill>
            <a:srgbClr val="E6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매시 생성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127" y="1513360"/>
            <a:ext cx="4794421" cy="35816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2747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9"/>
          <p:cNvSpPr/>
          <p:nvPr/>
        </p:nvSpPr>
        <p:spPr>
          <a:xfrm>
            <a:off x="3077706" y="35557"/>
            <a:ext cx="3081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Project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7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시점 보정으로 인한 문제점 발생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41062"/>
            <a:ext cx="1487837" cy="500934"/>
          </a:xfrm>
          <a:prstGeom prst="rect">
            <a:avLst/>
          </a:prstGeom>
          <a:solidFill>
            <a:srgbClr val="E6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시점 보정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8099" flipH="1">
            <a:off x="996626" y="1483715"/>
            <a:ext cx="982420" cy="113572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603" y="2051578"/>
            <a:ext cx="2552054" cy="25520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1666" flipH="1">
            <a:off x="996627" y="3883370"/>
            <a:ext cx="982420" cy="1135726"/>
          </a:xfrm>
          <a:prstGeom prst="rect">
            <a:avLst/>
          </a:prstGeom>
        </p:spPr>
      </p:pic>
      <p:cxnSp>
        <p:nvCxnSpPr>
          <p:cNvPr id="17" name="직선 연결선[R] 16"/>
          <p:cNvCxnSpPr/>
          <p:nvPr/>
        </p:nvCxnSpPr>
        <p:spPr>
          <a:xfrm>
            <a:off x="2153833" y="2051578"/>
            <a:ext cx="3441055" cy="536639"/>
          </a:xfrm>
          <a:prstGeom prst="line">
            <a:avLst/>
          </a:prstGeom>
          <a:ln w="38100">
            <a:solidFill>
              <a:srgbClr val="D76665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/>
          <p:cNvCxnSpPr/>
          <p:nvPr/>
        </p:nvCxnSpPr>
        <p:spPr>
          <a:xfrm>
            <a:off x="2153833" y="2051578"/>
            <a:ext cx="2885780" cy="2132964"/>
          </a:xfrm>
          <a:prstGeom prst="line">
            <a:avLst/>
          </a:prstGeom>
          <a:ln w="38100">
            <a:solidFill>
              <a:srgbClr val="D76665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/>
          <p:cNvCxnSpPr/>
          <p:nvPr/>
        </p:nvCxnSpPr>
        <p:spPr>
          <a:xfrm>
            <a:off x="2153833" y="2051578"/>
            <a:ext cx="5659814" cy="536639"/>
          </a:xfrm>
          <a:prstGeom prst="line">
            <a:avLst/>
          </a:prstGeom>
          <a:ln w="38100">
            <a:solidFill>
              <a:srgbClr val="D76665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/>
          <p:cNvCxnSpPr/>
          <p:nvPr/>
        </p:nvCxnSpPr>
        <p:spPr>
          <a:xfrm>
            <a:off x="2147376" y="2051578"/>
            <a:ext cx="5384800" cy="2194957"/>
          </a:xfrm>
          <a:prstGeom prst="line">
            <a:avLst/>
          </a:prstGeom>
          <a:ln w="38100">
            <a:solidFill>
              <a:srgbClr val="D76665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/>
          <p:cNvCxnSpPr/>
          <p:nvPr/>
        </p:nvCxnSpPr>
        <p:spPr>
          <a:xfrm flipV="1">
            <a:off x="2147376" y="2588218"/>
            <a:ext cx="3308027" cy="1596324"/>
          </a:xfrm>
          <a:prstGeom prst="line">
            <a:avLst/>
          </a:prstGeom>
          <a:ln w="38100">
            <a:solidFill>
              <a:srgbClr val="6BABB9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/>
          <p:nvPr/>
        </p:nvCxnSpPr>
        <p:spPr>
          <a:xfrm flipV="1">
            <a:off x="2042843" y="2588217"/>
            <a:ext cx="5770804" cy="1596325"/>
          </a:xfrm>
          <a:prstGeom prst="line">
            <a:avLst/>
          </a:prstGeom>
          <a:ln w="38100">
            <a:solidFill>
              <a:srgbClr val="6BABB9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 flipV="1">
            <a:off x="2042843" y="4081806"/>
            <a:ext cx="3198460" cy="102736"/>
          </a:xfrm>
          <a:prstGeom prst="line">
            <a:avLst/>
          </a:prstGeom>
          <a:ln w="38100">
            <a:solidFill>
              <a:srgbClr val="6BABB9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/>
          <p:cNvCxnSpPr/>
          <p:nvPr/>
        </p:nvCxnSpPr>
        <p:spPr>
          <a:xfrm>
            <a:off x="2042843" y="4184542"/>
            <a:ext cx="5489333" cy="61993"/>
          </a:xfrm>
          <a:prstGeom prst="line">
            <a:avLst/>
          </a:prstGeom>
          <a:ln w="38100">
            <a:solidFill>
              <a:srgbClr val="6BABB9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부등호 42"/>
          <p:cNvSpPr/>
          <p:nvPr/>
        </p:nvSpPr>
        <p:spPr>
          <a:xfrm rot="17634684">
            <a:off x="926855" y="2943916"/>
            <a:ext cx="914400" cy="662876"/>
          </a:xfrm>
          <a:prstGeom prst="mathNotEqual">
            <a:avLst/>
          </a:prstGeom>
          <a:solidFill>
            <a:srgbClr val="E6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87458" y="5455241"/>
            <a:ext cx="8276095" cy="533404"/>
            <a:chOff x="1083110" y="4819595"/>
            <a:chExt cx="2973517" cy="394145"/>
          </a:xfrm>
        </p:grpSpPr>
        <p:sp>
          <p:nvSpPr>
            <p:cNvPr id="49" name="Shape 386"/>
            <p:cNvSpPr/>
            <p:nvPr userDrawn="1"/>
          </p:nvSpPr>
          <p:spPr>
            <a:xfrm>
              <a:off x="1083305" y="4819595"/>
              <a:ext cx="2973322" cy="394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147" y="0"/>
                    <a:pt x="0" y="766"/>
                    <a:pt x="0" y="1711"/>
                  </a:cubicBezTo>
                  <a:lnTo>
                    <a:pt x="0" y="16685"/>
                  </a:lnTo>
                  <a:cubicBezTo>
                    <a:pt x="0" y="17629"/>
                    <a:pt x="147" y="18395"/>
                    <a:pt x="328" y="18395"/>
                  </a:cubicBezTo>
                  <a:lnTo>
                    <a:pt x="10225" y="18395"/>
                  </a:lnTo>
                  <a:lnTo>
                    <a:pt x="10794" y="21600"/>
                  </a:lnTo>
                  <a:lnTo>
                    <a:pt x="11363" y="18395"/>
                  </a:lnTo>
                  <a:lnTo>
                    <a:pt x="21272" y="18395"/>
                  </a:lnTo>
                  <a:cubicBezTo>
                    <a:pt x="21453" y="18395"/>
                    <a:pt x="21600" y="17629"/>
                    <a:pt x="21600" y="16685"/>
                  </a:cubicBezTo>
                  <a:lnTo>
                    <a:pt x="21600" y="1711"/>
                  </a:lnTo>
                  <a:cubicBezTo>
                    <a:pt x="21600" y="766"/>
                    <a:pt x="21453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solidFill>
              <a:srgbClr val="D7666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50" name="Text Placeholder 4"/>
            <p:cNvSpPr txBox="1">
              <a:spLocks/>
            </p:cNvSpPr>
            <p:nvPr userDrawn="1"/>
          </p:nvSpPr>
          <p:spPr>
            <a:xfrm>
              <a:off x="1083110" y="4820519"/>
              <a:ext cx="2973517" cy="333381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 dirty="0">
                  <a:solidFill>
                    <a:schemeClr val="bg1"/>
                  </a:solidFill>
                  <a:latin typeface="+mj-lt"/>
                </a:rPr>
                <a:t>CASE 1</a:t>
              </a:r>
            </a:p>
          </p:txBody>
        </p:sp>
      </p:grpSp>
      <p:sp>
        <p:nvSpPr>
          <p:cNvPr id="51" name="Shape 916"/>
          <p:cNvSpPr/>
          <p:nvPr/>
        </p:nvSpPr>
        <p:spPr>
          <a:xfrm rot="5400000">
            <a:off x="4392368" y="6223214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7666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94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3" grpId="0" animBg="1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9"/>
          <p:cNvSpPr/>
          <p:nvPr/>
        </p:nvSpPr>
        <p:spPr>
          <a:xfrm>
            <a:off x="3077706" y="35557"/>
            <a:ext cx="3081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Project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9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Homographic </a:t>
            </a:r>
            <a:r>
              <a:rPr lang="ko-KR" altLang="en-US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를 이용한 시점 보정</a:t>
            </a:r>
            <a:r>
              <a:rPr lang="en-US" altLang="ko-KR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(Calibration)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2" name="평행 사변형[P] 1"/>
          <p:cNvSpPr/>
          <p:nvPr/>
        </p:nvSpPr>
        <p:spPr>
          <a:xfrm>
            <a:off x="5356485" y="2901923"/>
            <a:ext cx="3052482" cy="1963271"/>
          </a:xfrm>
          <a:prstGeom prst="parallelogram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DFDFDF"/>
              </a:solidFill>
            </a:endParaRPr>
          </a:p>
        </p:txBody>
      </p:sp>
      <p:sp>
        <p:nvSpPr>
          <p:cNvPr id="3" name="평행 사변형[P] 2"/>
          <p:cNvSpPr/>
          <p:nvPr/>
        </p:nvSpPr>
        <p:spPr>
          <a:xfrm rot="5928361">
            <a:off x="2679137" y="3258189"/>
            <a:ext cx="1862697" cy="1370470"/>
          </a:xfrm>
          <a:prstGeom prst="parallelogram">
            <a:avLst>
              <a:gd name="adj" fmla="val 18049"/>
            </a:avLst>
          </a:prstGeom>
          <a:solidFill>
            <a:srgbClr val="DFD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503538" y="3254195"/>
            <a:ext cx="1315544" cy="712694"/>
          </a:xfrm>
          <a:prstGeom prst="roundRect">
            <a:avLst/>
          </a:prstGeom>
          <a:solidFill>
            <a:srgbClr val="5F9AA5"/>
          </a:solidFill>
          <a:ln>
            <a:solidFill>
              <a:srgbClr val="6BAB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DSLR</a:t>
            </a:r>
            <a:endParaRPr kumimoji="1"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819082" y="3664332"/>
            <a:ext cx="1258624" cy="0"/>
          </a:xfrm>
          <a:prstGeom prst="straightConnector1">
            <a:avLst/>
          </a:prstGeom>
          <a:ln w="38100">
            <a:solidFill>
              <a:srgbClr val="D766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 flipV="1">
            <a:off x="3843691" y="3604006"/>
            <a:ext cx="528591" cy="6536"/>
          </a:xfrm>
          <a:prstGeom prst="line">
            <a:avLst/>
          </a:prstGeom>
          <a:ln w="38100">
            <a:solidFill>
              <a:srgbClr val="5AB89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4388551" y="3604006"/>
            <a:ext cx="2025696" cy="618370"/>
          </a:xfrm>
          <a:prstGeom prst="line">
            <a:avLst/>
          </a:prstGeom>
          <a:ln w="38100">
            <a:solidFill>
              <a:srgbClr val="5AB89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6203904" y="3784084"/>
            <a:ext cx="820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>
                <a:solidFill>
                  <a:srgbClr val="5AB893"/>
                </a:solidFill>
              </a:rPr>
              <a:t>(u, v)</a:t>
            </a:r>
            <a:endParaRPr kumimoji="1" lang="ko-KR" altLang="en-US" sz="2000" b="1" dirty="0">
              <a:solidFill>
                <a:srgbClr val="5AB893"/>
              </a:solidFill>
            </a:endParaRPr>
          </a:p>
        </p:txBody>
      </p:sp>
      <p:sp>
        <p:nvSpPr>
          <p:cNvPr id="16" name="텍스트 상자 15"/>
          <p:cNvSpPr txBox="1"/>
          <p:nvPr/>
        </p:nvSpPr>
        <p:spPr>
          <a:xfrm rot="1033520">
            <a:off x="4392598" y="3449074"/>
            <a:ext cx="1811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5AB893"/>
                </a:solidFill>
              </a:rPr>
              <a:t>(u, v) = H(x, y)</a:t>
            </a:r>
            <a:endParaRPr kumimoji="1" lang="ko-KR" altLang="en-US" sz="2000" b="1" dirty="0">
              <a:solidFill>
                <a:srgbClr val="5AB89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텍스트 상자 16"/>
              <p:cNvSpPr txBox="1"/>
              <p:nvPr/>
            </p:nvSpPr>
            <p:spPr>
              <a:xfrm>
                <a:off x="5193697" y="1256531"/>
                <a:ext cx="3660953" cy="991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mr-IN" altLang="ko-KR" sz="2000" b="1" i="1" smtClean="0">
                            <a:solidFill>
                              <a:srgbClr val="5AB893"/>
                            </a:solidFill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mr-IN" altLang="ko-KR" sz="2000" b="1" i="1">
                                <a:solidFill>
                                  <a:srgbClr val="5AB893"/>
                                </a:solidFill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kumimoji="1" lang="en-US" altLang="ko-KR" sz="2000" i="1">
                                <a:solidFill>
                                  <a:srgbClr val="5AB893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altLang="ko-KR" sz="2000" i="1">
                                <a:solidFill>
                                  <a:srgbClr val="5AB893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e>
                            <m:r>
                              <a:rPr lang="en-US" altLang="ko-KR" sz="2000" i="1">
                                <a:solidFill>
                                  <a:srgbClr val="5AB893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en-US" altLang="ko-KR" sz="2000" b="1" dirty="0">
                    <a:solidFill>
                      <a:srgbClr val="5AB893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mr-IN" altLang="ko-KR" sz="2000" b="1" i="1" dirty="0" smtClean="0">
                            <a:solidFill>
                              <a:srgbClr val="5AB893"/>
                            </a:solidFill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ko-KR" sz="2000" b="1" i="1" dirty="0" smtClean="0">
                                <a:solidFill>
                                  <a:srgbClr val="5AB893"/>
                                </a:solidFill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1" i="1" dirty="0" smtClean="0">
                                          <a:solidFill>
                                            <a:srgbClr val="5AB893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1" i="1" dirty="0" smtClean="0">
                                          <a:solidFill>
                                            <a:srgbClr val="5AB893"/>
                                          </a:solidFill>
                                          <a:latin typeface="Cambria Math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dirty="0" smtClean="0">
                                          <a:solidFill>
                                            <a:srgbClr val="5AB893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1" i="1" dirty="0" smtClean="0">
                                          <a:solidFill>
                                            <a:srgbClr val="5AB893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1" i="1" dirty="0" smtClean="0">
                                          <a:solidFill>
                                            <a:srgbClr val="5AB893"/>
                                          </a:solidFill>
                                          <a:latin typeface="Cambria Math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dirty="0" smtClean="0">
                                          <a:solidFill>
                                            <a:srgbClr val="5AB893"/>
                                          </a:solidFill>
                                          <a:latin typeface="Cambria Math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1" i="1" dirty="0" smtClean="0">
                                          <a:solidFill>
                                            <a:srgbClr val="5AB893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1" i="1" dirty="0" smtClean="0">
                                          <a:solidFill>
                                            <a:srgbClr val="5AB893"/>
                                          </a:solidFill>
                                          <a:latin typeface="Cambria Math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dirty="0" smtClean="0">
                                          <a:solidFill>
                                            <a:srgbClr val="5AB893"/>
                                          </a:solidFill>
                                          <a:latin typeface="Cambria Math" charset="0"/>
                                        </a:rPr>
                                        <m:t>𝟓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1" i="1" dirty="0" smtClean="0">
                                          <a:solidFill>
                                            <a:srgbClr val="5AB893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1" i="1" dirty="0" smtClean="0">
                                          <a:solidFill>
                                            <a:srgbClr val="5AB893"/>
                                          </a:solidFill>
                                          <a:latin typeface="Cambria Math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dirty="0" smtClean="0">
                                          <a:solidFill>
                                            <a:srgbClr val="5AB893"/>
                                          </a:solidFill>
                                          <a:latin typeface="Cambria Math" charset="0"/>
                                        </a:rPr>
                                        <m:t>𝟔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  <m:r>
                          <a:rPr kumimoji="1" lang="en-US" altLang="ko-KR" sz="2000" b="1" i="1" dirty="0" smtClean="0">
                            <a:solidFill>
                              <a:srgbClr val="5AB893"/>
                            </a:solidFill>
                            <a:latin typeface="Cambria Math" charset="0"/>
                          </a:rPr>
                          <m:t>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ko-KR" sz="2000" b="1" i="1" dirty="0" smtClean="0">
                                <a:solidFill>
                                  <a:srgbClr val="5AB893"/>
                                </a:solidFill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  <m:t>𝟕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  <m:t>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  <m:t>𝟗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mr-IN" altLang="ko-KR" sz="2000" b="1" i="1">
                            <a:solidFill>
                              <a:srgbClr val="5AB893"/>
                            </a:solidFill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mr-IN" altLang="ko-KR" sz="2000" b="1" i="1">
                                <a:solidFill>
                                  <a:srgbClr val="5AB893"/>
                                </a:solidFill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kumimoji="1" lang="en-US" altLang="ko-KR" sz="2000" b="0" i="1" smtClean="0">
                                <a:solidFill>
                                  <a:srgbClr val="5AB893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e>
                            <m:r>
                              <a:rPr kumimoji="1" lang="en-US" altLang="ko-KR" sz="2000" b="0" i="1" smtClean="0">
                                <a:solidFill>
                                  <a:srgbClr val="5AB893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sz="2000" b="1" i="1" smtClean="0">
                                <a:solidFill>
                                  <a:srgbClr val="5AB893"/>
                                </a:solidFill>
                                <a:latin typeface="Cambria Math" charset="0"/>
                              </a:rPr>
                              <m:t>𝒛</m:t>
                            </m:r>
                          </m:e>
                        </m:eqArr>
                      </m:e>
                    </m:d>
                  </m:oMath>
                </a14:m>
                <a:endParaRPr kumimoji="1" lang="ko-KR" altLang="en-US" sz="2000" b="1" dirty="0">
                  <a:solidFill>
                    <a:srgbClr val="5AB893"/>
                  </a:solidFill>
                </a:endParaRPr>
              </a:p>
            </p:txBody>
          </p:sp>
        </mc:Choice>
        <mc:Fallback xmlns="">
          <p:sp>
            <p:nvSpPr>
              <p:cNvPr id="17" name="텍스트 상자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697" y="1256531"/>
                <a:ext cx="3660953" cy="99168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/>
          <p:cNvSpPr/>
          <p:nvPr/>
        </p:nvSpPr>
        <p:spPr>
          <a:xfrm>
            <a:off x="0" y="241062"/>
            <a:ext cx="1487837" cy="500934"/>
          </a:xfrm>
          <a:prstGeom prst="rect">
            <a:avLst/>
          </a:prstGeom>
          <a:solidFill>
            <a:srgbClr val="E6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시점 보정</a:t>
            </a:r>
          </a:p>
        </p:txBody>
      </p:sp>
      <p:sp>
        <p:nvSpPr>
          <p:cNvPr id="18" name="Rectangle 392"/>
          <p:cNvSpPr/>
          <p:nvPr/>
        </p:nvSpPr>
        <p:spPr>
          <a:xfrm>
            <a:off x="3041951" y="2559607"/>
            <a:ext cx="12682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ko-KR" altLang="en-US" sz="2000" b="1" smtClean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보정 대상</a:t>
            </a:r>
            <a:endParaRPr lang="en-US" sz="2000" b="1" dirty="0">
              <a:solidFill>
                <a:srgbClr val="F7F7F7"/>
              </a:solidFill>
              <a:latin typeface="+mj-lt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0" name="Rectangle 392"/>
          <p:cNvSpPr/>
          <p:nvPr/>
        </p:nvSpPr>
        <p:spPr>
          <a:xfrm>
            <a:off x="5979892" y="4926355"/>
            <a:ext cx="12682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ko-KR" altLang="en-US" sz="2000" b="1" dirty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보정 영상</a:t>
            </a:r>
            <a:endParaRPr lang="en-US" sz="2000" b="1" dirty="0">
              <a:solidFill>
                <a:srgbClr val="F7F7F7"/>
              </a:solidFill>
              <a:latin typeface="+mj-lt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03538" y="1812064"/>
            <a:ext cx="1315544" cy="712694"/>
          </a:xfrm>
          <a:prstGeom prst="roundRect">
            <a:avLst/>
          </a:prstGeom>
          <a:solidFill>
            <a:srgbClr val="5F9AA5"/>
          </a:solidFill>
          <a:ln>
            <a:solidFill>
              <a:srgbClr val="6BAB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3D </a:t>
            </a:r>
            <a:r>
              <a:rPr kumimoji="1" lang="ko-KR" altLang="en-US" dirty="0" smtClean="0"/>
              <a:t>센서</a:t>
            </a:r>
            <a:endParaRPr kumimoji="1" lang="ko-KR" altLang="en-US" dirty="0"/>
          </a:p>
        </p:txBody>
      </p:sp>
      <p:sp>
        <p:nvSpPr>
          <p:cNvPr id="28" name="평행 사변형[P] 27"/>
          <p:cNvSpPr/>
          <p:nvPr/>
        </p:nvSpPr>
        <p:spPr>
          <a:xfrm>
            <a:off x="2892605" y="1376332"/>
            <a:ext cx="1902172" cy="1223424"/>
          </a:xfrm>
          <a:prstGeom prst="parallelogram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DFDFDF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1819082" y="2130318"/>
            <a:ext cx="1258624" cy="0"/>
          </a:xfrm>
          <a:prstGeom prst="straightConnector1">
            <a:avLst/>
          </a:prstGeom>
          <a:ln w="38100">
            <a:solidFill>
              <a:srgbClr val="D766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상자 29"/>
          <p:cNvSpPr txBox="1"/>
          <p:nvPr/>
        </p:nvSpPr>
        <p:spPr>
          <a:xfrm>
            <a:off x="3194246" y="3428541"/>
            <a:ext cx="820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6665"/>
                </a:solidFill>
              </a:rPr>
              <a:t>(x, y)</a:t>
            </a:r>
            <a:endParaRPr kumimoji="1" lang="ko-KR" altLang="en-US" sz="2000" b="1" dirty="0">
              <a:solidFill>
                <a:srgbClr val="D76665"/>
              </a:solidFill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3194818" y="1894365"/>
            <a:ext cx="820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D76665"/>
                </a:solidFill>
              </a:rPr>
              <a:t>(x, y)</a:t>
            </a:r>
            <a:endParaRPr kumimoji="1" lang="ko-KR" altLang="en-US" sz="2000" b="1" dirty="0">
              <a:solidFill>
                <a:srgbClr val="D76665"/>
              </a:solidFill>
            </a:endParaRPr>
          </a:p>
        </p:txBody>
      </p:sp>
      <p:cxnSp>
        <p:nvCxnSpPr>
          <p:cNvPr id="31" name="직선 연결선[R] 30"/>
          <p:cNvCxnSpPr>
            <a:endCxn id="17" idx="1"/>
          </p:cNvCxnSpPr>
          <p:nvPr/>
        </p:nvCxnSpPr>
        <p:spPr>
          <a:xfrm flipV="1">
            <a:off x="3951706" y="1752372"/>
            <a:ext cx="1241991" cy="1712030"/>
          </a:xfrm>
          <a:prstGeom prst="line">
            <a:avLst/>
          </a:prstGeom>
          <a:ln w="38100">
            <a:solidFill>
              <a:srgbClr val="DFDFD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/>
          <p:cNvCxnSpPr>
            <a:stCxn id="7" idx="3"/>
            <a:endCxn id="17" idx="1"/>
          </p:cNvCxnSpPr>
          <p:nvPr/>
        </p:nvCxnSpPr>
        <p:spPr>
          <a:xfrm flipV="1">
            <a:off x="4015088" y="1752372"/>
            <a:ext cx="1178609" cy="342048"/>
          </a:xfrm>
          <a:prstGeom prst="line">
            <a:avLst/>
          </a:prstGeom>
          <a:ln w="38100">
            <a:solidFill>
              <a:srgbClr val="DFDFD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/>
          <p:cNvCxnSpPr>
            <a:endCxn id="16" idx="0"/>
          </p:cNvCxnSpPr>
          <p:nvPr/>
        </p:nvCxnSpPr>
        <p:spPr>
          <a:xfrm flipH="1">
            <a:off x="5357785" y="2248213"/>
            <a:ext cx="1056462" cy="1209834"/>
          </a:xfrm>
          <a:prstGeom prst="line">
            <a:avLst/>
          </a:prstGeom>
          <a:ln w="38100">
            <a:solidFill>
              <a:srgbClr val="DFDFD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392"/>
          <p:cNvSpPr/>
          <p:nvPr/>
        </p:nvSpPr>
        <p:spPr>
          <a:xfrm rot="982566">
            <a:off x="2893464" y="4882938"/>
            <a:ext cx="12682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ko-KR" altLang="en-US" sz="2000" b="1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원본 영상</a:t>
            </a:r>
            <a:endParaRPr lang="en-US" sz="2000" b="1" dirty="0">
              <a:solidFill>
                <a:srgbClr val="F7F7F7"/>
              </a:solidFill>
              <a:latin typeface="+mj-lt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65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1"/>
      <p:bldP spid="16" grpId="0"/>
      <p:bldP spid="17" grpId="0"/>
      <p:bldP spid="30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9"/>
          <p:cNvSpPr/>
          <p:nvPr/>
        </p:nvSpPr>
        <p:spPr>
          <a:xfrm>
            <a:off x="3077706" y="35557"/>
            <a:ext cx="3081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Project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9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Homographic </a:t>
            </a:r>
            <a:r>
              <a:rPr lang="ko-KR" altLang="en-US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를 이용한 시점 보정</a:t>
            </a:r>
            <a:r>
              <a:rPr lang="en-US" altLang="ko-KR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 </a:t>
            </a:r>
            <a:r>
              <a:rPr lang="ko-KR" altLang="en-US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결과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241062"/>
            <a:ext cx="1487837" cy="500934"/>
          </a:xfrm>
          <a:prstGeom prst="rect">
            <a:avLst/>
          </a:prstGeom>
          <a:solidFill>
            <a:srgbClr val="E6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시점 보정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91701" y="863900"/>
            <a:ext cx="233380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215384" y="241062"/>
            <a:ext cx="2826664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812" y="4162544"/>
            <a:ext cx="3642121" cy="20486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81" y="2238703"/>
            <a:ext cx="3419889" cy="22799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46" y="2283475"/>
            <a:ext cx="4108054" cy="23107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Rectangle 392"/>
          <p:cNvSpPr/>
          <p:nvPr/>
        </p:nvSpPr>
        <p:spPr>
          <a:xfrm>
            <a:off x="733153" y="4660371"/>
            <a:ext cx="2344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itchFamily="34" charset="0"/>
              </a:rPr>
              <a:t>DSLR </a:t>
            </a:r>
            <a:r>
              <a:rPr lang="ko-KR" altLang="en-US" b="1" dirty="0">
                <a:solidFill>
                  <a:srgbClr val="D76665"/>
                </a:solidFill>
                <a:latin typeface="+mn-ea"/>
                <a:cs typeface="Open Sans" pitchFamily="34" charset="0"/>
              </a:rPr>
              <a:t>원본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itchFamily="34" charset="0"/>
              </a:rPr>
              <a:t>RGB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itchFamily="34" charset="0"/>
              </a:rPr>
              <a:t>영상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28" name="Rectangle 392"/>
          <p:cNvSpPr/>
          <p:nvPr/>
        </p:nvSpPr>
        <p:spPr>
          <a:xfrm>
            <a:off x="7486352" y="4215476"/>
            <a:ext cx="14205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itchFamily="34" charset="0"/>
              </a:rPr>
              <a:t>DSLR </a:t>
            </a:r>
            <a:r>
              <a:rPr lang="ko-KR" altLang="en-US" b="1" dirty="0">
                <a:solidFill>
                  <a:srgbClr val="D76665"/>
                </a:solidFill>
                <a:latin typeface="+mn-ea"/>
                <a:cs typeface="Open Sans" pitchFamily="34" charset="0"/>
              </a:rPr>
              <a:t>보정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itchFamily="34" charset="0"/>
              </a:rPr>
              <a:t> 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itchFamily="34" charset="0"/>
            </a:endParaRPr>
          </a:p>
          <a:p>
            <a:pPr algn="ctr" defTabSz="1088232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itchFamily="34" charset="0"/>
              </a:rPr>
              <a:t>RGB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itchFamily="34" charset="0"/>
              </a:rPr>
              <a:t>영상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29" name="Rectangle 392"/>
          <p:cNvSpPr/>
          <p:nvPr/>
        </p:nvSpPr>
        <p:spPr>
          <a:xfrm>
            <a:off x="7953611" y="2469151"/>
            <a:ext cx="11903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itchFamily="34" charset="0"/>
              </a:rPr>
              <a:t>3D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itchFamily="34" charset="0"/>
              </a:rPr>
              <a:t>센서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itchFamily="34" charset="0"/>
            </a:endParaRPr>
          </a:p>
          <a:p>
            <a:pPr algn="ctr" defTabSz="1088232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itchFamily="34" charset="0"/>
              </a:rPr>
              <a:t>RGB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en Sans" pitchFamily="34" charset="0"/>
              </a:rPr>
              <a:t>영상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en Sans" pitchFamily="34" charset="0"/>
            </a:endParaRPr>
          </a:p>
        </p:txBody>
      </p:sp>
      <p:cxnSp>
        <p:nvCxnSpPr>
          <p:cNvPr id="30" name="직선 연결선[R] 29"/>
          <p:cNvCxnSpPr/>
          <p:nvPr/>
        </p:nvCxnSpPr>
        <p:spPr>
          <a:xfrm>
            <a:off x="3783753" y="3542904"/>
            <a:ext cx="1287273" cy="1625298"/>
          </a:xfrm>
          <a:prstGeom prst="line">
            <a:avLst/>
          </a:prstGeom>
          <a:ln w="76200">
            <a:solidFill>
              <a:srgbClr val="5AB89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등호 24"/>
          <p:cNvSpPr/>
          <p:nvPr/>
        </p:nvSpPr>
        <p:spPr>
          <a:xfrm rot="16200000">
            <a:off x="6629773" y="3170118"/>
            <a:ext cx="955479" cy="955479"/>
          </a:xfrm>
          <a:prstGeom prst="mathEqual">
            <a:avLst/>
          </a:prstGeom>
          <a:solidFill>
            <a:srgbClr val="5AB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" name="부등호 2"/>
          <p:cNvSpPr/>
          <p:nvPr/>
        </p:nvSpPr>
        <p:spPr>
          <a:xfrm>
            <a:off x="3792828" y="2876691"/>
            <a:ext cx="1124346" cy="1124346"/>
          </a:xfrm>
          <a:prstGeom prst="mathNotEqual">
            <a:avLst/>
          </a:prstGeom>
          <a:solidFill>
            <a:srgbClr val="5AB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87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11111E-6 L 0.00052 -0.175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875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-0.08299 -0.15649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9" y="-782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8" grpId="0"/>
      <p:bldP spid="29" grpId="0"/>
      <p:bldP spid="29" grpId="1"/>
      <p:bldP spid="25" grpId="0" animBg="1"/>
      <p:bldP spid="3" grpId="0" animBg="1"/>
      <p:bldP spid="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9"/>
          <p:cNvSpPr/>
          <p:nvPr/>
        </p:nvSpPr>
        <p:spPr>
          <a:xfrm>
            <a:off x="3077706" y="35557"/>
            <a:ext cx="3081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Project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9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noProof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UV-Coordinate</a:t>
            </a:r>
            <a:r>
              <a:rPr lang="ko-KR" altLang="en-US" sz="1600" kern="0" noProof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를 이용한 </a:t>
            </a:r>
            <a:r>
              <a:rPr lang="en-US" altLang="ko-KR" sz="1600" kern="0" noProof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Texture </a:t>
            </a:r>
            <a:r>
              <a:rPr lang="ko-KR" altLang="en-US" sz="1600" kern="0" noProof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입히기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87458" y="5455241"/>
            <a:ext cx="8276095" cy="533404"/>
            <a:chOff x="1083110" y="4819595"/>
            <a:chExt cx="2973517" cy="394145"/>
          </a:xfrm>
        </p:grpSpPr>
        <p:sp>
          <p:nvSpPr>
            <p:cNvPr id="11" name="Shape 386"/>
            <p:cNvSpPr/>
            <p:nvPr userDrawn="1"/>
          </p:nvSpPr>
          <p:spPr>
            <a:xfrm>
              <a:off x="1083305" y="4819595"/>
              <a:ext cx="2973322" cy="394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147" y="0"/>
                    <a:pt x="0" y="766"/>
                    <a:pt x="0" y="1711"/>
                  </a:cubicBezTo>
                  <a:lnTo>
                    <a:pt x="0" y="16685"/>
                  </a:lnTo>
                  <a:cubicBezTo>
                    <a:pt x="0" y="17629"/>
                    <a:pt x="147" y="18395"/>
                    <a:pt x="328" y="18395"/>
                  </a:cubicBezTo>
                  <a:lnTo>
                    <a:pt x="10225" y="18395"/>
                  </a:lnTo>
                  <a:lnTo>
                    <a:pt x="10794" y="21600"/>
                  </a:lnTo>
                  <a:lnTo>
                    <a:pt x="11363" y="18395"/>
                  </a:lnTo>
                  <a:lnTo>
                    <a:pt x="21272" y="18395"/>
                  </a:lnTo>
                  <a:cubicBezTo>
                    <a:pt x="21453" y="18395"/>
                    <a:pt x="21600" y="17629"/>
                    <a:pt x="21600" y="16685"/>
                  </a:cubicBezTo>
                  <a:lnTo>
                    <a:pt x="21600" y="1711"/>
                  </a:lnTo>
                  <a:cubicBezTo>
                    <a:pt x="21600" y="766"/>
                    <a:pt x="21453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solidFill>
              <a:srgbClr val="D7666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" name="Text Placeholder 4"/>
            <p:cNvSpPr txBox="1">
              <a:spLocks/>
            </p:cNvSpPr>
            <p:nvPr userDrawn="1"/>
          </p:nvSpPr>
          <p:spPr>
            <a:xfrm>
              <a:off x="1083110" y="4820519"/>
              <a:ext cx="2973517" cy="333381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 dirty="0">
                  <a:solidFill>
                    <a:schemeClr val="bg1"/>
                  </a:solidFill>
                  <a:latin typeface="+mj-lt"/>
                </a:rPr>
                <a:t>CASE 1</a:t>
              </a:r>
            </a:p>
          </p:txBody>
        </p:sp>
      </p:grpSp>
      <p:sp>
        <p:nvSpPr>
          <p:cNvPr id="13" name="Shape 916"/>
          <p:cNvSpPr/>
          <p:nvPr/>
        </p:nvSpPr>
        <p:spPr>
          <a:xfrm rot="5400000">
            <a:off x="4392368" y="6223214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7666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34" y="2259032"/>
            <a:ext cx="3220380" cy="2080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38" y="2551390"/>
            <a:ext cx="3203876" cy="1630756"/>
          </a:xfrm>
          <a:prstGeom prst="rect">
            <a:avLst/>
          </a:prstGeom>
        </p:spPr>
      </p:pic>
      <p:cxnSp>
        <p:nvCxnSpPr>
          <p:cNvPr id="14" name="직선 연결선[R] 13"/>
          <p:cNvCxnSpPr/>
          <p:nvPr/>
        </p:nvCxnSpPr>
        <p:spPr>
          <a:xfrm>
            <a:off x="3818961" y="3299392"/>
            <a:ext cx="1232819" cy="0"/>
          </a:xfrm>
          <a:prstGeom prst="line">
            <a:avLst/>
          </a:prstGeom>
          <a:ln w="76200">
            <a:solidFill>
              <a:srgbClr val="5AB89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392"/>
          <p:cNvSpPr/>
          <p:nvPr/>
        </p:nvSpPr>
        <p:spPr>
          <a:xfrm>
            <a:off x="973277" y="4139697"/>
            <a:ext cx="2264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en-US" altLang="ko-KR" sz="2000" b="1" dirty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UV-Coordinate </a:t>
            </a:r>
            <a:r>
              <a:rPr lang="ko-KR" altLang="en-US" sz="2000" b="1" dirty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방식</a:t>
            </a:r>
            <a:endParaRPr lang="en-US" sz="2000" b="1" dirty="0">
              <a:solidFill>
                <a:srgbClr val="F7F7F7"/>
              </a:solidFill>
              <a:latin typeface="+mj-lt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6" name="Rectangle 392"/>
          <p:cNvSpPr/>
          <p:nvPr/>
        </p:nvSpPr>
        <p:spPr>
          <a:xfrm>
            <a:off x="5687760" y="4363184"/>
            <a:ext cx="23435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en-US" altLang="ko-KR" sz="2000" b="1" dirty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Texture</a:t>
            </a:r>
            <a:r>
              <a:rPr lang="ko-KR" altLang="en-US" sz="2000" b="1" dirty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를 입힌 매시</a:t>
            </a:r>
            <a:endParaRPr lang="en-US" sz="2000" b="1" dirty="0">
              <a:solidFill>
                <a:srgbClr val="F7F7F7"/>
              </a:solidFill>
              <a:latin typeface="+mj-lt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241062"/>
            <a:ext cx="1487837" cy="500934"/>
          </a:xfrm>
          <a:prstGeom prst="rect">
            <a:avLst/>
          </a:prstGeom>
          <a:solidFill>
            <a:srgbClr val="E6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색감 합성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048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9"/>
          <p:cNvSpPr/>
          <p:nvPr/>
        </p:nvSpPr>
        <p:spPr>
          <a:xfrm>
            <a:off x="3077706" y="35557"/>
            <a:ext cx="3081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Project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9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noProof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UV-Coordinate</a:t>
            </a:r>
            <a:r>
              <a:rPr lang="ko-KR" altLang="en-US" sz="1600" kern="0" noProof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를 이용한 </a:t>
            </a:r>
            <a:r>
              <a:rPr lang="en-US" altLang="ko-KR" sz="1600" kern="0" noProof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Texture </a:t>
            </a:r>
            <a:r>
              <a:rPr lang="ko-KR" altLang="en-US" sz="1600" kern="0" noProof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입히기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87458" y="5455241"/>
            <a:ext cx="8276095" cy="533404"/>
            <a:chOff x="1083110" y="4819595"/>
            <a:chExt cx="2973517" cy="394145"/>
          </a:xfrm>
        </p:grpSpPr>
        <p:sp>
          <p:nvSpPr>
            <p:cNvPr id="11" name="Shape 386"/>
            <p:cNvSpPr/>
            <p:nvPr userDrawn="1"/>
          </p:nvSpPr>
          <p:spPr>
            <a:xfrm>
              <a:off x="1083305" y="4819595"/>
              <a:ext cx="2973322" cy="394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147" y="0"/>
                    <a:pt x="0" y="766"/>
                    <a:pt x="0" y="1711"/>
                  </a:cubicBezTo>
                  <a:lnTo>
                    <a:pt x="0" y="16685"/>
                  </a:lnTo>
                  <a:cubicBezTo>
                    <a:pt x="0" y="17629"/>
                    <a:pt x="147" y="18395"/>
                    <a:pt x="328" y="18395"/>
                  </a:cubicBezTo>
                  <a:lnTo>
                    <a:pt x="10225" y="18395"/>
                  </a:lnTo>
                  <a:lnTo>
                    <a:pt x="10794" y="21600"/>
                  </a:lnTo>
                  <a:lnTo>
                    <a:pt x="11363" y="18395"/>
                  </a:lnTo>
                  <a:lnTo>
                    <a:pt x="21272" y="18395"/>
                  </a:lnTo>
                  <a:cubicBezTo>
                    <a:pt x="21453" y="18395"/>
                    <a:pt x="21600" y="17629"/>
                    <a:pt x="21600" y="16685"/>
                  </a:cubicBezTo>
                  <a:lnTo>
                    <a:pt x="21600" y="1711"/>
                  </a:lnTo>
                  <a:cubicBezTo>
                    <a:pt x="21600" y="766"/>
                    <a:pt x="21453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solidFill>
              <a:srgbClr val="D7666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" name="Text Placeholder 4"/>
            <p:cNvSpPr txBox="1">
              <a:spLocks/>
            </p:cNvSpPr>
            <p:nvPr userDrawn="1"/>
          </p:nvSpPr>
          <p:spPr>
            <a:xfrm>
              <a:off x="1083110" y="4820519"/>
              <a:ext cx="2973517" cy="333381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 dirty="0">
                  <a:solidFill>
                    <a:schemeClr val="bg1"/>
                  </a:solidFill>
                  <a:latin typeface="+mj-lt"/>
                </a:rPr>
                <a:t>CASE 1</a:t>
              </a:r>
            </a:p>
          </p:txBody>
        </p:sp>
      </p:grpSp>
      <p:sp>
        <p:nvSpPr>
          <p:cNvPr id="13" name="Shape 916"/>
          <p:cNvSpPr/>
          <p:nvPr/>
        </p:nvSpPr>
        <p:spPr>
          <a:xfrm rot="5400000">
            <a:off x="4392368" y="6223214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7666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16" name="Rectangle 392"/>
          <p:cNvSpPr/>
          <p:nvPr/>
        </p:nvSpPr>
        <p:spPr>
          <a:xfrm>
            <a:off x="5746376" y="1240577"/>
            <a:ext cx="16521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en-US" sz="1600" b="1" dirty="0" smtClean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Depth</a:t>
            </a:r>
            <a:r>
              <a:rPr lang="ko-KR" altLang="en-US" sz="1600" b="1" dirty="0" smtClean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 및 고화질</a:t>
            </a:r>
            <a:r>
              <a:rPr lang="en-US" altLang="ko-KR" sz="1600" b="1" dirty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 </a:t>
            </a:r>
            <a:endParaRPr lang="en-US" altLang="ko-KR" sz="1600" b="1" dirty="0" smtClean="0">
              <a:solidFill>
                <a:srgbClr val="F7F7F7"/>
              </a:solidFill>
              <a:latin typeface="+mj-lt"/>
              <a:ea typeface="Open Sans" pitchFamily="34" charset="0"/>
              <a:cs typeface="Open Sans" pitchFamily="34" charset="0"/>
            </a:endParaRPr>
          </a:p>
          <a:p>
            <a:pPr algn="ctr" defTabSz="1088232"/>
            <a:r>
              <a:rPr lang="en-US" altLang="ko-KR" sz="1600" b="1" dirty="0" smtClean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RGB</a:t>
            </a:r>
            <a:r>
              <a:rPr lang="ko-KR" altLang="en-US" sz="1600" b="1" dirty="0" smtClean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영상 추출</a:t>
            </a:r>
            <a:endParaRPr lang="en-US" sz="1600" b="1" dirty="0">
              <a:solidFill>
                <a:srgbClr val="F7F7F7"/>
              </a:solidFill>
              <a:latin typeface="+mj-lt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167" y="1373777"/>
            <a:ext cx="3616997" cy="3678609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 flipH="1">
            <a:off x="4876800" y="1532965"/>
            <a:ext cx="869576" cy="185900"/>
          </a:xfrm>
          <a:prstGeom prst="straightConnector1">
            <a:avLst/>
          </a:prstGeom>
          <a:ln w="12700">
            <a:solidFill>
              <a:srgbClr val="D766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7" idx="1"/>
          </p:cNvCxnSpPr>
          <p:nvPr/>
        </p:nvCxnSpPr>
        <p:spPr>
          <a:xfrm flipH="1" flipV="1">
            <a:off x="4876800" y="1917373"/>
            <a:ext cx="869576" cy="415092"/>
          </a:xfrm>
          <a:prstGeom prst="straightConnector1">
            <a:avLst/>
          </a:prstGeom>
          <a:ln w="12700">
            <a:solidFill>
              <a:srgbClr val="D766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392"/>
          <p:cNvSpPr/>
          <p:nvPr/>
        </p:nvSpPr>
        <p:spPr>
          <a:xfrm>
            <a:off x="5746376" y="2040077"/>
            <a:ext cx="20625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en-US" sz="1600" b="1" dirty="0" smtClean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Depth </a:t>
            </a:r>
            <a:r>
              <a:rPr lang="ko-KR" altLang="en-US" sz="1600" b="1" dirty="0" smtClean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영상과 고화질 </a:t>
            </a:r>
            <a:endParaRPr lang="en-US" altLang="ko-KR" sz="1600" b="1" dirty="0" smtClean="0">
              <a:solidFill>
                <a:srgbClr val="F7F7F7"/>
              </a:solidFill>
              <a:latin typeface="+mj-lt"/>
              <a:ea typeface="Open Sans" pitchFamily="34" charset="0"/>
              <a:cs typeface="Open Sans" pitchFamily="34" charset="0"/>
            </a:endParaRPr>
          </a:p>
          <a:p>
            <a:pPr algn="ctr" defTabSz="1088232"/>
            <a:r>
              <a:rPr lang="en-US" altLang="ko-KR" sz="1600" b="1" dirty="0" smtClean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RGB</a:t>
            </a:r>
            <a:r>
              <a:rPr lang="ko-KR" altLang="en-US" sz="1600" b="1" dirty="0" smtClean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영상 간 보정</a:t>
            </a:r>
            <a:endParaRPr lang="en-US" sz="1600" b="1" dirty="0">
              <a:solidFill>
                <a:srgbClr val="F7F7F7"/>
              </a:solidFill>
              <a:latin typeface="+mj-lt"/>
              <a:ea typeface="Open Sans" pitchFamily="34" charset="0"/>
              <a:cs typeface="Open Sans" pitchFamily="34" charset="0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H="1" flipV="1">
            <a:off x="4876800" y="2087708"/>
            <a:ext cx="869576" cy="959987"/>
          </a:xfrm>
          <a:prstGeom prst="straightConnector1">
            <a:avLst/>
          </a:prstGeom>
          <a:ln w="12700">
            <a:solidFill>
              <a:srgbClr val="D766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92"/>
          <p:cNvSpPr/>
          <p:nvPr/>
        </p:nvSpPr>
        <p:spPr>
          <a:xfrm>
            <a:off x="5746376" y="2961584"/>
            <a:ext cx="15087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ko-KR" altLang="en-US" sz="1600" b="1" smtClean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프로그램 종료</a:t>
            </a:r>
            <a:endParaRPr lang="en-US" sz="1600" b="1" dirty="0">
              <a:solidFill>
                <a:srgbClr val="F7F7F7"/>
              </a:solidFill>
              <a:latin typeface="+mj-lt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241062"/>
            <a:ext cx="1487837" cy="500934"/>
          </a:xfrm>
          <a:prstGeom prst="rect">
            <a:avLst/>
          </a:prstGeom>
          <a:solidFill>
            <a:srgbClr val="E6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GUI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418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 animBg="1"/>
      <p:bldP spid="16" grpId="0"/>
      <p:bldP spid="27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9"/>
          <p:cNvSpPr/>
          <p:nvPr/>
        </p:nvSpPr>
        <p:spPr>
          <a:xfrm>
            <a:off x="3077706" y="35557"/>
            <a:ext cx="3081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Project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9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저</a:t>
            </a:r>
            <a:r>
              <a:rPr lang="ko-KR" altLang="en-US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해상도 </a:t>
            </a:r>
            <a:r>
              <a:rPr lang="en-US" altLang="ko-KR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RGBD</a:t>
            </a:r>
            <a:r>
              <a:rPr lang="ko-KR" altLang="en-US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 영상과 고해상도 </a:t>
            </a:r>
            <a:r>
              <a:rPr lang="en-US" altLang="ko-KR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RGBD</a:t>
            </a:r>
            <a:r>
              <a:rPr lang="ko-KR" altLang="en-US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 영상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41062"/>
            <a:ext cx="1487837" cy="500934"/>
          </a:xfrm>
          <a:prstGeom prst="rect">
            <a:avLst/>
          </a:prstGeom>
          <a:solidFill>
            <a:srgbClr val="E6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Application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" r="8551"/>
          <a:stretch/>
        </p:blipFill>
        <p:spPr>
          <a:xfrm>
            <a:off x="668130" y="1718865"/>
            <a:ext cx="3388198" cy="2087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92" y="1718865"/>
            <a:ext cx="3653542" cy="2087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392"/>
          <p:cNvSpPr/>
          <p:nvPr/>
        </p:nvSpPr>
        <p:spPr>
          <a:xfrm>
            <a:off x="1405428" y="4078331"/>
            <a:ext cx="19136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ko-KR" altLang="en-US" sz="2000" b="1" dirty="0" smtClean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저해상도 </a:t>
            </a:r>
            <a:r>
              <a:rPr lang="en-US" altLang="ko-KR" sz="2000" b="1" dirty="0" smtClean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RGBD</a:t>
            </a:r>
            <a:endParaRPr lang="en-US" sz="2000" b="1" dirty="0">
              <a:solidFill>
                <a:srgbClr val="F7F7F7"/>
              </a:solidFill>
              <a:latin typeface="+mj-lt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1" name="Rectangle 392"/>
          <p:cNvSpPr/>
          <p:nvPr/>
        </p:nvSpPr>
        <p:spPr>
          <a:xfrm>
            <a:off x="5635416" y="4078331"/>
            <a:ext cx="1855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ko-KR" altLang="en-US" sz="2000" b="1" smtClean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고해상도 </a:t>
            </a:r>
            <a:r>
              <a:rPr lang="en-US" altLang="ko-KR" sz="2000" b="1" dirty="0" smtClean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RGBD</a:t>
            </a:r>
            <a:endParaRPr lang="en-US" sz="2000" b="1" dirty="0">
              <a:solidFill>
                <a:srgbClr val="F7F7F7"/>
              </a:solidFill>
              <a:latin typeface="+mj-lt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64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9"/>
          <p:cNvSpPr/>
          <p:nvPr/>
        </p:nvSpPr>
        <p:spPr>
          <a:xfrm>
            <a:off x="3077706" y="35557"/>
            <a:ext cx="3081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Project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9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활발한 </a:t>
            </a:r>
            <a:r>
              <a:rPr lang="en-US" altLang="ko-KR" sz="1600" kern="0" dirty="0" err="1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Github</a:t>
            </a:r>
            <a:r>
              <a:rPr lang="en-US" altLang="ko-KR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 </a:t>
            </a:r>
            <a:r>
              <a:rPr lang="ko-KR" altLang="en-US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활용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81" y="1866992"/>
            <a:ext cx="3732972" cy="28391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009" y="1866992"/>
            <a:ext cx="4071097" cy="283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3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9"/>
          <p:cNvSpPr/>
          <p:nvPr/>
        </p:nvSpPr>
        <p:spPr>
          <a:xfrm>
            <a:off x="3821501" y="35557"/>
            <a:ext cx="15937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Demo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3" name="Rectangle 392"/>
          <p:cNvSpPr/>
          <p:nvPr/>
        </p:nvSpPr>
        <p:spPr>
          <a:xfrm>
            <a:off x="5929398" y="4926355"/>
            <a:ext cx="1369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ko-KR" altLang="en-US" sz="2000" b="1" dirty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보정 </a:t>
            </a:r>
            <a:r>
              <a:rPr lang="ko-KR" altLang="en-US" sz="2000" b="1" dirty="0" smtClean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영상</a:t>
            </a:r>
            <a:r>
              <a:rPr lang="en-US" altLang="ko-KR" sz="2000" b="1" dirty="0" smtClean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z</a:t>
            </a:r>
            <a:endParaRPr lang="en-US" sz="2000" b="1" dirty="0">
              <a:solidFill>
                <a:srgbClr val="F7F7F7"/>
              </a:solidFill>
              <a:latin typeface="+mj-lt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84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9"/>
          <p:cNvSpPr/>
          <p:nvPr/>
        </p:nvSpPr>
        <p:spPr>
          <a:xfrm>
            <a:off x="3264455" y="35557"/>
            <a:ext cx="27077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Team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470791" y="4514974"/>
            <a:ext cx="2114567" cy="1439974"/>
            <a:chOff x="706304" y="4338896"/>
            <a:chExt cx="2114567" cy="1439974"/>
          </a:xfrm>
        </p:grpSpPr>
        <p:sp>
          <p:nvSpPr>
            <p:cNvPr id="11" name="TextBox 391"/>
            <p:cNvSpPr txBox="1"/>
            <p:nvPr userDrawn="1"/>
          </p:nvSpPr>
          <p:spPr>
            <a:xfrm>
              <a:off x="706304" y="4885677"/>
              <a:ext cx="2114567" cy="893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3D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 센서 활용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매시 생성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텍스쳐 합성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14" name="Rectangle 392"/>
            <p:cNvSpPr/>
            <p:nvPr/>
          </p:nvSpPr>
          <p:spPr>
            <a:xfrm>
              <a:off x="1363483" y="4338896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232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김미수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634828" y="4514974"/>
            <a:ext cx="2114567" cy="1439974"/>
            <a:chOff x="706304" y="4338896"/>
            <a:chExt cx="2114567" cy="1439974"/>
          </a:xfrm>
        </p:grpSpPr>
        <p:sp>
          <p:nvSpPr>
            <p:cNvPr id="16" name="TextBox 391"/>
            <p:cNvSpPr txBox="1"/>
            <p:nvPr userDrawn="1"/>
          </p:nvSpPr>
          <p:spPr>
            <a:xfrm>
              <a:off x="706304" y="4885677"/>
              <a:ext cx="2114567" cy="893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DSLR, 3D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센서 결합 장치 제작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통합 실행 환경 제작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물품 구입 담당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19" name="Rectangle 392"/>
            <p:cNvSpPr/>
            <p:nvPr/>
          </p:nvSpPr>
          <p:spPr>
            <a:xfrm>
              <a:off x="1363483" y="4338896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232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김동호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798865" y="4514974"/>
            <a:ext cx="2114567" cy="1718512"/>
            <a:chOff x="706304" y="4338896"/>
            <a:chExt cx="2114567" cy="1718512"/>
          </a:xfrm>
        </p:grpSpPr>
        <p:sp>
          <p:nvSpPr>
            <p:cNvPr id="21" name="TextBox 391"/>
            <p:cNvSpPr txBox="1"/>
            <p:nvPr/>
          </p:nvSpPr>
          <p:spPr>
            <a:xfrm>
              <a:off x="706304" y="4885677"/>
              <a:ext cx="2114567" cy="117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논문 및 특허 작성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발표 자료 및 문서 작성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다각도 매시 획득 작업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  <a:p>
              <a:pPr algn="ctr">
                <a:lnSpc>
                  <a:spcPct val="150000"/>
                </a:lnSpc>
              </a:pP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24" name="Rectangle 392"/>
            <p:cNvSpPr/>
            <p:nvPr/>
          </p:nvSpPr>
          <p:spPr>
            <a:xfrm>
              <a:off x="1363483" y="4338896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232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이호승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323244" y="4514974"/>
            <a:ext cx="2114567" cy="1716973"/>
            <a:chOff x="706304" y="4338896"/>
            <a:chExt cx="2114567" cy="1716973"/>
          </a:xfrm>
        </p:grpSpPr>
        <p:sp>
          <p:nvSpPr>
            <p:cNvPr id="31" name="TextBox 391"/>
            <p:cNvSpPr txBox="1"/>
            <p:nvPr userDrawn="1"/>
          </p:nvSpPr>
          <p:spPr>
            <a:xfrm>
              <a:off x="706304" y="4885677"/>
              <a:ext cx="2114567" cy="1170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팀장 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캘리브레이션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DSLR SDK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활용 작업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응용프로그램 제작 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34" name="Rectangle 392"/>
            <p:cNvSpPr/>
            <p:nvPr/>
          </p:nvSpPr>
          <p:spPr>
            <a:xfrm>
              <a:off x="1363483" y="4338896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232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김성현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17" name="Rectangle 392"/>
          <p:cNvSpPr/>
          <p:nvPr/>
        </p:nvSpPr>
        <p:spPr>
          <a:xfrm>
            <a:off x="5292007" y="1252118"/>
            <a:ext cx="12105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rPr>
              <a:t>박순용 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Open Sans" pitchFamily="34" charset="0"/>
              <a:cs typeface="Open Sans" pitchFamily="34" charset="0"/>
            </a:endParaRPr>
          </a:p>
          <a:p>
            <a:pPr algn="ctr" defTabSz="1088232"/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rPr>
              <a:t>담당교수님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8" name="Rectangle 392"/>
          <p:cNvSpPr/>
          <p:nvPr/>
        </p:nvSpPr>
        <p:spPr>
          <a:xfrm>
            <a:off x="751990" y="1544506"/>
            <a:ext cx="12570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rPr>
              <a:t>김정수</a:t>
            </a:r>
            <a:endParaRPr lang="en-US" altLang="ko-K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Open Sans" pitchFamily="34" charset="0"/>
              <a:cs typeface="Open Sans" pitchFamily="34" charset="0"/>
            </a:endParaRPr>
          </a:p>
          <a:p>
            <a:pPr algn="ctr" defTabSz="1088232"/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rPr>
              <a:t> 담당조교님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91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/>
          <p:cNvSpPr/>
          <p:nvPr/>
        </p:nvSpPr>
        <p:spPr>
          <a:xfrm>
            <a:off x="418070" y="4092308"/>
            <a:ext cx="32394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43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한국정보과학회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동계학술발표회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" name="Rectangle 25"/>
          <p:cNvSpPr/>
          <p:nvPr/>
        </p:nvSpPr>
        <p:spPr>
          <a:xfrm>
            <a:off x="4328771" y="4092308"/>
            <a:ext cx="38191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제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18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회 전자정보통신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학술대회</a:t>
            </a:r>
            <a:endParaRPr lang="ar-SA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Rectangle 29"/>
          <p:cNvSpPr/>
          <p:nvPr/>
        </p:nvSpPr>
        <p:spPr>
          <a:xfrm>
            <a:off x="2998358" y="35557"/>
            <a:ext cx="32399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Activity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8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논문 투고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51"/>
          <a:stretch/>
        </p:blipFill>
        <p:spPr>
          <a:xfrm>
            <a:off x="646594" y="1718865"/>
            <a:ext cx="2782405" cy="2226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6" y="1671821"/>
            <a:ext cx="3899847" cy="2273594"/>
          </a:xfrm>
          <a:prstGeom prst="rect">
            <a:avLst/>
          </a:prstGeom>
        </p:spPr>
      </p:pic>
      <p:sp>
        <p:nvSpPr>
          <p:cNvPr id="11" name="TextBox 391"/>
          <p:cNvSpPr txBox="1"/>
          <p:nvPr/>
        </p:nvSpPr>
        <p:spPr>
          <a:xfrm>
            <a:off x="223795" y="4993254"/>
            <a:ext cx="3628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+mn-ea"/>
                <a:cs typeface="Clear Sans Light" panose="020B0303030202020304" pitchFamily="34" charset="0"/>
              </a:rPr>
              <a:t>DSLR</a:t>
            </a:r>
            <a:r>
              <a:rPr lang="ko-KR" altLang="en-US" sz="1400" b="1" dirty="0">
                <a:latin typeface="+mn-ea"/>
                <a:cs typeface="Clear Sans Light" panose="020B0303030202020304" pitchFamily="34" charset="0"/>
              </a:rPr>
              <a:t>을 활용한 고해상도 </a:t>
            </a:r>
            <a:endParaRPr lang="en-US" altLang="ko-KR" sz="1400" b="1" dirty="0">
              <a:latin typeface="+mn-ea"/>
              <a:cs typeface="Clear Sans Light" panose="020B0303030202020304" pitchFamily="34" charset="0"/>
            </a:endParaRPr>
          </a:p>
          <a:p>
            <a:pPr algn="ctr"/>
            <a:r>
              <a:rPr lang="en-US" altLang="ko-KR" sz="1400" b="1" dirty="0">
                <a:latin typeface="+mn-ea"/>
                <a:cs typeface="Clear Sans Light" panose="020B0303030202020304" pitchFamily="34" charset="0"/>
              </a:rPr>
              <a:t>3D </a:t>
            </a:r>
            <a:r>
              <a:rPr lang="ko-KR" altLang="en-US" sz="1400" b="1" dirty="0">
                <a:latin typeface="+mn-ea"/>
                <a:cs typeface="Clear Sans Light" panose="020B0303030202020304" pitchFamily="34" charset="0"/>
              </a:rPr>
              <a:t>영상 획득방법</a:t>
            </a:r>
            <a:endParaRPr lang="en-US" altLang="ko-KR" sz="1400" b="1" dirty="0">
              <a:latin typeface="+mn-ea"/>
              <a:cs typeface="Clear Sans Light" panose="020B0303030202020304" pitchFamily="34" charset="0"/>
            </a:endParaRPr>
          </a:p>
          <a:p>
            <a:pPr algn="ctr"/>
            <a:endParaRPr lang="en-US" sz="1400" b="1" dirty="0">
              <a:latin typeface="+mn-ea"/>
              <a:cs typeface="Clear Sans Light" panose="020B0303030202020304" pitchFamily="34" charset="0"/>
            </a:endParaRPr>
          </a:p>
          <a:p>
            <a:pPr algn="ctr"/>
            <a:r>
              <a:rPr lang="ko-KR" altLang="en-US" sz="1400" b="1" dirty="0">
                <a:latin typeface="+mn-ea"/>
                <a:cs typeface="Clear Sans Light" panose="020B0303030202020304" pitchFamily="34" charset="0"/>
              </a:rPr>
              <a:t>투고 분야</a:t>
            </a:r>
            <a:r>
              <a:rPr lang="en-US" altLang="ko-KR" sz="1400" b="1" dirty="0">
                <a:latin typeface="+mn-ea"/>
                <a:cs typeface="Clear Sans Light" panose="020B0303030202020304" pitchFamily="34" charset="0"/>
              </a:rPr>
              <a:t>:</a:t>
            </a:r>
            <a:r>
              <a:rPr lang="ko-KR" altLang="en-US" sz="1400" b="1" dirty="0">
                <a:latin typeface="+mn-ea"/>
                <a:cs typeface="Clear Sans Light" panose="020B0303030202020304" pitchFamily="34" charset="0"/>
              </a:rPr>
              <a:t> 컴퓨터그래픽스및상호작용</a:t>
            </a:r>
            <a:endParaRPr lang="en-US" sz="1400" b="1" dirty="0">
              <a:latin typeface="+mn-ea"/>
              <a:cs typeface="Clear Sans Light" panose="020B0303030202020304" pitchFamily="34" charset="0"/>
            </a:endParaRPr>
          </a:p>
        </p:txBody>
      </p:sp>
      <p:sp>
        <p:nvSpPr>
          <p:cNvPr id="12" name="TextBox 391"/>
          <p:cNvSpPr txBox="1"/>
          <p:nvPr/>
        </p:nvSpPr>
        <p:spPr>
          <a:xfrm>
            <a:off x="4450853" y="4993254"/>
            <a:ext cx="3899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DSLR</a:t>
            </a:r>
            <a:r>
              <a:rPr lang="ko-KR" altLang="ko-KR" sz="1400" b="1" dirty="0"/>
              <a:t>과 결합 형</a:t>
            </a:r>
            <a:r>
              <a:rPr lang="en-US" altLang="ko-KR" sz="1400" b="1" dirty="0"/>
              <a:t> 3D </a:t>
            </a:r>
            <a:r>
              <a:rPr lang="ko-KR" altLang="ko-KR" sz="1400" b="1" dirty="0"/>
              <a:t>센서를 이용한 고해상도 </a:t>
            </a:r>
            <a:r>
              <a:rPr lang="en-US" altLang="ko-KR" sz="1400" b="1" dirty="0"/>
              <a:t>RGBD </a:t>
            </a:r>
            <a:r>
              <a:rPr lang="ko-KR" altLang="ko-KR" sz="1400" b="1" dirty="0"/>
              <a:t>영상 획득 방법 및 분석</a:t>
            </a:r>
            <a:r>
              <a:rPr lang="ko-KR" altLang="en-US" sz="1400" b="1" dirty="0"/>
              <a:t> </a:t>
            </a:r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1400" b="1" dirty="0"/>
              <a:t>투고 분야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멀티미디어 기술</a:t>
            </a:r>
            <a:endParaRPr lang="ko-KR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81673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/>
          <p:cNvSpPr/>
          <p:nvPr/>
        </p:nvSpPr>
        <p:spPr>
          <a:xfrm>
            <a:off x="418069" y="3800364"/>
            <a:ext cx="32394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43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한국정보과학회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동계학술발표회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" name="Rectangle 25"/>
          <p:cNvSpPr/>
          <p:nvPr/>
        </p:nvSpPr>
        <p:spPr>
          <a:xfrm>
            <a:off x="4691383" y="3800364"/>
            <a:ext cx="38191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제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18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회 전자정보통신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학술대회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(CEIC)</a:t>
            </a:r>
            <a:endParaRPr lang="ar-SA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Rectangle 29"/>
          <p:cNvSpPr/>
          <p:nvPr/>
        </p:nvSpPr>
        <p:spPr>
          <a:xfrm>
            <a:off x="2998358" y="35557"/>
            <a:ext cx="32399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Activity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8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noProof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논문 투고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11" name="TextBox 391"/>
          <p:cNvSpPr txBox="1"/>
          <p:nvPr/>
        </p:nvSpPr>
        <p:spPr>
          <a:xfrm>
            <a:off x="155354" y="4635443"/>
            <a:ext cx="37648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동계학술발표회 총점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30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점으로 논문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심사 통과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cs typeface="Clear Sans Light" panose="020B0303030202020304" pitchFamily="34" charset="0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부족한 점 개선한 최종 논문 제출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cs typeface="Clear Sans Light" panose="020B0303030202020304" pitchFamily="34" charset="0"/>
            </a:endParaRPr>
          </a:p>
          <a:p>
            <a:pPr algn="ctr"/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cs typeface="Clear Sans Light" panose="020B0303030202020304" pitchFamily="34" charset="0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2016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년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12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월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21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일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수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)~23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일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(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금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)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 강원도 휘닉스 파크에서 진행하는 포스터 발표회 참석 예정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cs typeface="Clear Sans Light" panose="020B0303030202020304" pitchFamily="34" charset="0"/>
            </a:endParaRPr>
          </a:p>
        </p:txBody>
      </p:sp>
      <p:sp>
        <p:nvSpPr>
          <p:cNvPr id="12" name="TextBox 391"/>
          <p:cNvSpPr txBox="1"/>
          <p:nvPr/>
        </p:nvSpPr>
        <p:spPr>
          <a:xfrm>
            <a:off x="4786958" y="4635443"/>
            <a:ext cx="36280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학술대회 논문 심사 통과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cs typeface="Clear Sans Light" panose="020B0303030202020304" pitchFamily="34" charset="0"/>
            </a:endParaRPr>
          </a:p>
          <a:p>
            <a:pPr algn="ctr"/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cs typeface="Clear Sans Light" panose="020B0303030202020304" pitchFamily="34" charset="0"/>
            </a:endParaRPr>
          </a:p>
          <a:p>
            <a:pPr algn="ctr"/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cs typeface="Clear Sans Light" panose="020B0303030202020304" pitchFamily="34" charset="0"/>
            </a:endParaRPr>
          </a:p>
          <a:p>
            <a:pPr algn="ct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2016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년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12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월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02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일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금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)~03(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토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)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 대전 호텔인터시티에서 진행하는 포스터 발표회 참석 예정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cs typeface="Clear Sans Light" panose="020B03030302020203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3"/>
          <a:stretch/>
        </p:blipFill>
        <p:spPr>
          <a:xfrm>
            <a:off x="418069" y="1918856"/>
            <a:ext cx="3433726" cy="10642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06" y="1392313"/>
            <a:ext cx="3772137" cy="216656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199529" y="1999129"/>
            <a:ext cx="3279614" cy="206189"/>
          </a:xfrm>
          <a:prstGeom prst="rect">
            <a:avLst/>
          </a:prstGeom>
          <a:noFill/>
          <a:ln w="28575">
            <a:solidFill>
              <a:srgbClr val="D76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71" y="1936786"/>
            <a:ext cx="371394" cy="37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5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5"/>
          <p:cNvSpPr/>
          <p:nvPr/>
        </p:nvSpPr>
        <p:spPr>
          <a:xfrm>
            <a:off x="4462814" y="1556626"/>
            <a:ext cx="47531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출원번호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특허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-2016-0150728</a:t>
            </a:r>
            <a:endParaRPr lang="ar-SA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" name="Rectangle 29"/>
          <p:cNvSpPr/>
          <p:nvPr/>
        </p:nvSpPr>
        <p:spPr>
          <a:xfrm>
            <a:off x="2998358" y="35557"/>
            <a:ext cx="32399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Activity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8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noProof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특허 출원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12" name="TextBox 391"/>
          <p:cNvSpPr txBox="1"/>
          <p:nvPr/>
        </p:nvSpPr>
        <p:spPr>
          <a:xfrm>
            <a:off x="4924513" y="2466874"/>
            <a:ext cx="36280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고해상도 영상 획득 방치와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차원 영상획득 장치를 이용한 고해상도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차원 영상 획득 방법을 출원함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ar-SA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8" b="3941"/>
          <a:stretch/>
        </p:blipFill>
        <p:spPr>
          <a:xfrm>
            <a:off x="1075689" y="1046488"/>
            <a:ext cx="3406000" cy="509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9"/>
          <p:cNvSpPr/>
          <p:nvPr/>
        </p:nvSpPr>
        <p:spPr>
          <a:xfrm>
            <a:off x="2998358" y="35557"/>
            <a:ext cx="32399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Activity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8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noProof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향후 일정 및 기대 효과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12" name="TextBox 391"/>
          <p:cNvSpPr txBox="1"/>
          <p:nvPr/>
        </p:nvSpPr>
        <p:spPr>
          <a:xfrm>
            <a:off x="868682" y="2151346"/>
            <a:ext cx="3628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SW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프로그램 저작권 등록 준비</a:t>
            </a:r>
            <a:endParaRPr lang="ar-SA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391"/>
          <p:cNvSpPr txBox="1"/>
          <p:nvPr/>
        </p:nvSpPr>
        <p:spPr>
          <a:xfrm>
            <a:off x="651671" y="2698491"/>
            <a:ext cx="6257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경북대학교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LINC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사업단 주최 캡스톤디자인 전시회 참석</a:t>
            </a:r>
            <a:endParaRPr lang="ar-SA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391"/>
          <p:cNvSpPr txBox="1"/>
          <p:nvPr/>
        </p:nvSpPr>
        <p:spPr>
          <a:xfrm>
            <a:off x="992860" y="1518810"/>
            <a:ext cx="1535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향후 일정</a:t>
            </a:r>
            <a:endParaRPr lang="ar-SA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391"/>
          <p:cNvSpPr txBox="1"/>
          <p:nvPr/>
        </p:nvSpPr>
        <p:spPr>
          <a:xfrm>
            <a:off x="992860" y="3741793"/>
            <a:ext cx="1535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기대효과</a:t>
            </a:r>
            <a:endParaRPr lang="ar-SA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391"/>
          <p:cNvSpPr txBox="1"/>
          <p:nvPr/>
        </p:nvSpPr>
        <p:spPr>
          <a:xfrm>
            <a:off x="868682" y="4516369"/>
            <a:ext cx="3628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1.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고해상도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VR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컨텐츠 시장 성장</a:t>
            </a:r>
            <a:endParaRPr lang="ar-SA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391"/>
          <p:cNvSpPr txBox="1"/>
          <p:nvPr/>
        </p:nvSpPr>
        <p:spPr>
          <a:xfrm>
            <a:off x="651671" y="5063514"/>
            <a:ext cx="6257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인프라가 없는 개발자도 고해상도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VR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컨텐츠 제작 가능</a:t>
            </a:r>
            <a:endParaRPr lang="ar-SA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391"/>
          <p:cNvSpPr txBox="1"/>
          <p:nvPr/>
        </p:nvSpPr>
        <p:spPr>
          <a:xfrm>
            <a:off x="651671" y="5610659"/>
            <a:ext cx="6257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3.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3D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영상획득장치를 커스터마이즈 할 수 있는 시대 개척</a:t>
            </a:r>
            <a:endParaRPr lang="ar-SA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6709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73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54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9"/>
          <p:cNvSpPr/>
          <p:nvPr/>
        </p:nvSpPr>
        <p:spPr>
          <a:xfrm>
            <a:off x="3036028" y="35557"/>
            <a:ext cx="31646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Background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3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현재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3D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영상 획득 기술의 </a:t>
            </a:r>
            <a:r>
              <a:rPr lang="ko-KR" altLang="en-US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새로운 수요 증가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38" y="1796355"/>
            <a:ext cx="1385592" cy="13855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025" y="1906292"/>
            <a:ext cx="1189526" cy="11895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247" y="1930265"/>
            <a:ext cx="1141579" cy="114157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89525" y="4495135"/>
            <a:ext cx="2194832" cy="1008446"/>
            <a:chOff x="666179" y="4338896"/>
            <a:chExt cx="2194832" cy="1008446"/>
          </a:xfrm>
        </p:grpSpPr>
        <p:sp>
          <p:nvSpPr>
            <p:cNvPr id="8" name="TextBox 391"/>
            <p:cNvSpPr txBox="1"/>
            <p:nvPr userDrawn="1"/>
          </p:nvSpPr>
          <p:spPr>
            <a:xfrm>
              <a:off x="706304" y="4885677"/>
              <a:ext cx="2114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현재 상용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3D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센서는 고해상도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Texture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를 제공하지 않음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.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9" name="Rectangle 392"/>
            <p:cNvSpPr/>
            <p:nvPr/>
          </p:nvSpPr>
          <p:spPr>
            <a:xfrm>
              <a:off x="666179" y="4338896"/>
              <a:ext cx="21948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232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고해상도 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3D 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수요 증가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561054" y="4495135"/>
            <a:ext cx="2114567" cy="1193112"/>
            <a:chOff x="706304" y="4338896"/>
            <a:chExt cx="2114567" cy="1193112"/>
          </a:xfrm>
        </p:grpSpPr>
        <p:sp>
          <p:nvSpPr>
            <p:cNvPr id="11" name="TextBox 391"/>
            <p:cNvSpPr txBox="1"/>
            <p:nvPr userDrawn="1"/>
          </p:nvSpPr>
          <p:spPr>
            <a:xfrm>
              <a:off x="706304" y="4885677"/>
              <a:ext cx="2114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3D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센서의 종류가 매우 한정되어 있어 원하는 목적에 맞는 기기 찾기가 힘듬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12" name="Rectangle 392"/>
            <p:cNvSpPr/>
            <p:nvPr/>
          </p:nvSpPr>
          <p:spPr>
            <a:xfrm>
              <a:off x="871363" y="4338896"/>
              <a:ext cx="178446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232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3D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 센서 종류 부족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394752" y="4495135"/>
            <a:ext cx="2114567" cy="1193112"/>
            <a:chOff x="706304" y="4338896"/>
            <a:chExt cx="2114567" cy="1193112"/>
          </a:xfrm>
        </p:grpSpPr>
        <p:sp>
          <p:nvSpPr>
            <p:cNvPr id="14" name="TextBox 391"/>
            <p:cNvSpPr txBox="1"/>
            <p:nvPr userDrawn="1"/>
          </p:nvSpPr>
          <p:spPr>
            <a:xfrm>
              <a:off x="706304" y="4885677"/>
              <a:ext cx="2114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VR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과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AR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의 시장이 급성장하고 있는 만큼 고해상도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3D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 컨텐츠 제작 수요가 증가됨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.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15" name="Rectangle 392"/>
            <p:cNvSpPr/>
            <p:nvPr/>
          </p:nvSpPr>
          <p:spPr>
            <a:xfrm>
              <a:off x="768773" y="4338896"/>
              <a:ext cx="19896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232"/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3D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 컨텐츠 수요 증가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2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804475" y="4184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" name="Rectangle 29"/>
          <p:cNvSpPr/>
          <p:nvPr/>
        </p:nvSpPr>
        <p:spPr>
          <a:xfrm>
            <a:off x="2746690" y="35557"/>
            <a:ext cx="37433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Approach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4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DSLR</a:t>
            </a:r>
            <a:r>
              <a:rPr lang="ko-KR" altLang="en-US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을 활용한 문제 해결법 제시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1" y="1798838"/>
            <a:ext cx="2661270" cy="18552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500" y="1477375"/>
            <a:ext cx="3582638" cy="20152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56" y="1984325"/>
            <a:ext cx="1484313" cy="1484313"/>
          </a:xfrm>
          <a:prstGeom prst="rect">
            <a:avLst/>
          </a:prstGeom>
        </p:spPr>
      </p:pic>
      <p:sp>
        <p:nvSpPr>
          <p:cNvPr id="9" name="Rectangle 392"/>
          <p:cNvSpPr/>
          <p:nvPr/>
        </p:nvSpPr>
        <p:spPr>
          <a:xfrm>
            <a:off x="1013516" y="3968750"/>
            <a:ext cx="16113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en-US" sz="2000" b="1" dirty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3D </a:t>
            </a:r>
            <a:r>
              <a:rPr lang="ko-KR" altLang="en-US" sz="2000" b="1" dirty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영상 센서</a:t>
            </a:r>
            <a:endParaRPr lang="en-US" sz="2000" b="1" dirty="0">
              <a:solidFill>
                <a:srgbClr val="F7F7F7"/>
              </a:solidFill>
              <a:latin typeface="+mj-lt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0" name="Rectangle 392"/>
          <p:cNvSpPr/>
          <p:nvPr/>
        </p:nvSpPr>
        <p:spPr>
          <a:xfrm>
            <a:off x="5917749" y="3968750"/>
            <a:ext cx="17828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ko-KR" altLang="en-US" sz="2000" b="1" dirty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고해상도 </a:t>
            </a:r>
            <a:r>
              <a:rPr lang="en-US" altLang="ko-KR" sz="2000" b="1" dirty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DSLR</a:t>
            </a:r>
            <a:endParaRPr lang="en-US" sz="2000" b="1" dirty="0">
              <a:solidFill>
                <a:srgbClr val="F7F7F7"/>
              </a:solidFill>
              <a:latin typeface="+mj-lt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1" name="TextBox 391"/>
          <p:cNvSpPr txBox="1"/>
          <p:nvPr/>
        </p:nvSpPr>
        <p:spPr>
          <a:xfrm>
            <a:off x="657691" y="4382696"/>
            <a:ext cx="2557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DFDFDF"/>
                </a:solidFill>
                <a:cs typeface="Clear Sans Light" panose="020B0303030202020304" pitchFamily="34" charset="0"/>
              </a:rPr>
              <a:t>3D</a:t>
            </a:r>
            <a:r>
              <a:rPr lang="ko-KR" altLang="en-US" sz="1600" dirty="0">
                <a:solidFill>
                  <a:srgbClr val="DFDFDF"/>
                </a:solidFill>
                <a:cs typeface="Clear Sans Light" panose="020B0303030202020304" pitchFamily="34" charset="0"/>
              </a:rPr>
              <a:t>  </a:t>
            </a:r>
            <a:r>
              <a:rPr lang="en-US" altLang="ko-KR" sz="1600" dirty="0">
                <a:solidFill>
                  <a:srgbClr val="DFDFDF"/>
                </a:solidFill>
                <a:cs typeface="Clear Sans Light" panose="020B0303030202020304" pitchFamily="34" charset="0"/>
              </a:rPr>
              <a:t>Depth</a:t>
            </a:r>
            <a:r>
              <a:rPr lang="ko-KR" altLang="en-US" sz="1600" dirty="0">
                <a:solidFill>
                  <a:srgbClr val="DFDFDF"/>
                </a:solidFill>
                <a:cs typeface="Clear Sans Light" panose="020B0303030202020304" pitchFamily="34" charset="0"/>
              </a:rPr>
              <a:t>로 </a:t>
            </a:r>
            <a:r>
              <a:rPr lang="en-US" altLang="ko-KR" sz="1600" dirty="0">
                <a:solidFill>
                  <a:srgbClr val="DFDFDF"/>
                </a:solidFill>
                <a:cs typeface="Clear Sans Light" panose="020B0303030202020304" pitchFamily="34" charset="0"/>
              </a:rPr>
              <a:t>3D </a:t>
            </a:r>
            <a:r>
              <a:rPr lang="ko-KR" altLang="en-US" sz="1600" dirty="0">
                <a:solidFill>
                  <a:srgbClr val="DFDFDF"/>
                </a:solidFill>
                <a:cs typeface="Clear Sans Light" panose="020B0303030202020304" pitchFamily="34" charset="0"/>
              </a:rPr>
              <a:t>매시 생성</a:t>
            </a:r>
            <a:endParaRPr lang="en-US" sz="1600" dirty="0">
              <a:solidFill>
                <a:srgbClr val="DFDFDF"/>
              </a:solidFill>
              <a:cs typeface="Clear Sans Light" panose="020B0303030202020304" pitchFamily="34" charset="0"/>
            </a:endParaRPr>
          </a:p>
        </p:txBody>
      </p:sp>
      <p:sp>
        <p:nvSpPr>
          <p:cNvPr id="12" name="TextBox 391"/>
          <p:cNvSpPr txBox="1"/>
          <p:nvPr/>
        </p:nvSpPr>
        <p:spPr>
          <a:xfrm>
            <a:off x="5530649" y="4382696"/>
            <a:ext cx="2557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DFDFDF"/>
                </a:solidFill>
                <a:cs typeface="Clear Sans Light" panose="020B0303030202020304" pitchFamily="34" charset="0"/>
              </a:rPr>
              <a:t>최고화질 </a:t>
            </a:r>
            <a:r>
              <a:rPr lang="en-US" altLang="ko-KR" sz="1600" dirty="0">
                <a:solidFill>
                  <a:srgbClr val="DFDFDF"/>
                </a:solidFill>
                <a:cs typeface="Clear Sans Light" panose="020B0303030202020304" pitchFamily="34" charset="0"/>
              </a:rPr>
              <a:t>RGB</a:t>
            </a:r>
            <a:r>
              <a:rPr lang="ko-KR" altLang="en-US" sz="1600" dirty="0">
                <a:solidFill>
                  <a:srgbClr val="DFDFDF"/>
                </a:solidFill>
                <a:cs typeface="Clear Sans Light" panose="020B0303030202020304" pitchFamily="34" charset="0"/>
              </a:rPr>
              <a:t> 영상 획득</a:t>
            </a:r>
            <a:endParaRPr lang="en-US" sz="1600" dirty="0">
              <a:solidFill>
                <a:srgbClr val="DFDFDF"/>
              </a:solidFill>
              <a:cs typeface="Clear Sans Light" panose="020B03030302020203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919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804475" y="4184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" name="Rectangle 29"/>
          <p:cNvSpPr/>
          <p:nvPr/>
        </p:nvSpPr>
        <p:spPr>
          <a:xfrm>
            <a:off x="2746690" y="35557"/>
            <a:ext cx="37433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Approach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4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DSLR</a:t>
            </a:r>
            <a:r>
              <a:rPr lang="ko-KR" altLang="en-US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을 활용한 문제 해결법 제시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6329" y="1641373"/>
            <a:ext cx="6371379" cy="31973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45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9"/>
          <p:cNvSpPr/>
          <p:nvPr/>
        </p:nvSpPr>
        <p:spPr>
          <a:xfrm>
            <a:off x="3077706" y="35557"/>
            <a:ext cx="30812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Project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9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noProof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필요 장비 구입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56560"/>
            <a:ext cx="1487837" cy="500934"/>
          </a:xfrm>
          <a:prstGeom prst="rect">
            <a:avLst/>
          </a:prstGeom>
          <a:solidFill>
            <a:srgbClr val="E6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준비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427747"/>
              </p:ext>
            </p:extLst>
          </p:nvPr>
        </p:nvGraphicFramePr>
        <p:xfrm>
          <a:off x="503538" y="1616395"/>
          <a:ext cx="8105424" cy="33845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29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213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547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2635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641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용도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058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재료비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SIGM 20mm F1.8 EX DG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고화질 </a:t>
                      </a:r>
                      <a:r>
                        <a:rPr lang="en-US" altLang="ko-KR" sz="1600" dirty="0"/>
                        <a:t>RGB</a:t>
                      </a:r>
                      <a:r>
                        <a:rPr lang="ko-KR" altLang="en-US" sz="1600" dirty="0"/>
                        <a:t>센서 렌즈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528,000</a:t>
                      </a:r>
                      <a:r>
                        <a:rPr lang="ko-KR" altLang="en-US" sz="1600" dirty="0"/>
                        <a:t>원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058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Usb</a:t>
                      </a:r>
                      <a:r>
                        <a:rPr lang="en-US" altLang="ko-KR" sz="1600" dirty="0"/>
                        <a:t> 3.0</a:t>
                      </a:r>
                      <a:r>
                        <a:rPr lang="en-US" altLang="ko-KR" sz="1600" baseline="0" dirty="0"/>
                        <a:t> cable-5pin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3,900</a:t>
                      </a:r>
                      <a:r>
                        <a:rPr lang="ko-KR" altLang="en-US" sz="1600" dirty="0"/>
                        <a:t>원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058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Usb</a:t>
                      </a:r>
                      <a:r>
                        <a:rPr lang="en-US" altLang="ko-KR" sz="1600" dirty="0"/>
                        <a:t> 3.0 cable </a:t>
                      </a:r>
                      <a:r>
                        <a:rPr lang="ko-KR" altLang="en-US" sz="1600" dirty="0"/>
                        <a:t>마이크로 </a:t>
                      </a:r>
                      <a:r>
                        <a:rPr lang="en-US" altLang="ko-KR" sz="1600" dirty="0"/>
                        <a:t>B</a:t>
                      </a:r>
                      <a:r>
                        <a:rPr lang="ko-KR" altLang="en-US" sz="1600" dirty="0"/>
                        <a:t>타입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3700</a:t>
                      </a:r>
                      <a:r>
                        <a:rPr lang="ko-KR" altLang="en-US" sz="1600" dirty="0"/>
                        <a:t>원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058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카메라 삼각대 </a:t>
                      </a:r>
                      <a:r>
                        <a:rPr lang="en-US" altLang="ko-KR" sz="1600" dirty="0"/>
                        <a:t>FT-830</a:t>
                      </a:r>
                      <a:r>
                        <a:rPr lang="ko-KR" altLang="en-US" sz="1600" dirty="0"/>
                        <a:t> 중급형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17,500</a:t>
                      </a:r>
                      <a:r>
                        <a:rPr lang="ko-KR" altLang="en-US" sz="1600" dirty="0"/>
                        <a:t>원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7058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배송비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USB3.0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케이블 배송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5000</a:t>
                      </a:r>
                      <a:r>
                        <a:rPr lang="ko-KR" altLang="en-US" sz="1600" dirty="0"/>
                        <a:t>원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750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합계</a:t>
                      </a:r>
                      <a:endParaRPr lang="ko-KR" altLang="en-US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558,100</a:t>
                      </a:r>
                      <a:r>
                        <a:rPr lang="ko-KR" altLang="en-US" sz="1600" dirty="0"/>
                        <a:t>원</a:t>
                      </a:r>
                      <a:endParaRPr lang="ko-KR" alt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916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9"/>
          <p:cNvSpPr/>
          <p:nvPr/>
        </p:nvSpPr>
        <p:spPr>
          <a:xfrm>
            <a:off x="3077706" y="35557"/>
            <a:ext cx="30812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Project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9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noProof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3</a:t>
            </a:r>
            <a:r>
              <a:rPr lang="en-US" altLang="ko-KR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D</a:t>
            </a:r>
            <a:r>
              <a:rPr lang="ko-KR" altLang="en-US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센서 결합 장치 제작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38" y="1858349"/>
            <a:ext cx="2053125" cy="125681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663" y="4657240"/>
            <a:ext cx="1906849" cy="143013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795" y="4692792"/>
            <a:ext cx="1838782" cy="137908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015" y="1831922"/>
            <a:ext cx="1834966" cy="137622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17" y="3709075"/>
            <a:ext cx="519350" cy="51935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35" y="3604647"/>
            <a:ext cx="728205" cy="728205"/>
          </a:xfrm>
          <a:prstGeom prst="rect">
            <a:avLst/>
          </a:prstGeom>
        </p:spPr>
      </p:pic>
      <p:sp>
        <p:nvSpPr>
          <p:cNvPr id="31" name="Rectangle 392"/>
          <p:cNvSpPr/>
          <p:nvPr/>
        </p:nvSpPr>
        <p:spPr>
          <a:xfrm>
            <a:off x="705017" y="1424072"/>
            <a:ext cx="15087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rPr>
              <a:t>결합 장치 설계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4" name="Rectangle 392"/>
          <p:cNvSpPr/>
          <p:nvPr/>
        </p:nvSpPr>
        <p:spPr>
          <a:xfrm>
            <a:off x="2515263" y="6201775"/>
            <a:ext cx="19896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rPr>
              <a:t>3D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rPr>
              <a:t> 프린팅 센서 방문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5" name="Rectangle 392"/>
          <p:cNvSpPr/>
          <p:nvPr/>
        </p:nvSpPr>
        <p:spPr>
          <a:xfrm>
            <a:off x="7001242" y="6203024"/>
            <a:ext cx="1051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rPr>
              <a:t>장치 가공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56560"/>
            <a:ext cx="1487837" cy="500934"/>
          </a:xfrm>
          <a:prstGeom prst="rect">
            <a:avLst/>
          </a:prstGeom>
          <a:solidFill>
            <a:srgbClr val="E6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결합장치</a:t>
            </a:r>
          </a:p>
        </p:txBody>
      </p:sp>
      <p:sp>
        <p:nvSpPr>
          <p:cNvPr id="17" name="Rectangle 392"/>
          <p:cNvSpPr/>
          <p:nvPr/>
        </p:nvSpPr>
        <p:spPr>
          <a:xfrm>
            <a:off x="4993513" y="1450483"/>
            <a:ext cx="10518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rPr>
              <a:t>장치 출력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6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3.7037E-6 L 0.25556 -3.7037E-6 " pathEditMode="relative" ptsTypes="AA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56 -3.7037E-6 L 0.45226 -3.7037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4 -3.7037E-6 L 0.67257 -3.7037E-6 " pathEditMode="relative" ptsTypes="AA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771 -2.22222E-6 L 0.56198 -0.31597 C 0.51893 -0.38657 0.45434 -0.42592 0.38715 -0.42592 C 0.31042 -0.42592 0.24913 -0.38657 0.20608 -0.31597 L 0.00018 -2.22222E-6 " pathEditMode="relative" rAng="10800000" ptsTypes="AAAAA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368" y="-2129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9"/>
          <p:cNvSpPr/>
          <p:nvPr/>
        </p:nvSpPr>
        <p:spPr>
          <a:xfrm>
            <a:off x="3077706" y="35557"/>
            <a:ext cx="3081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Project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3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1. </a:t>
            </a:r>
            <a:r>
              <a:rPr lang="en-US" altLang="ko-KR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3D</a:t>
            </a:r>
            <a:r>
              <a:rPr lang="ko-KR" altLang="en-US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프린터를 이용한 </a:t>
            </a:r>
            <a:r>
              <a:rPr lang="en-US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3D</a:t>
            </a:r>
            <a:r>
              <a:rPr lang="ko-KR" altLang="en-US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센서 고정장치 제작</a:t>
            </a:r>
            <a:r>
              <a:rPr lang="en-US" altLang="ko-KR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 </a:t>
            </a:r>
            <a:r>
              <a:rPr lang="ko-KR" altLang="en-US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완료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794" y="1270859"/>
            <a:ext cx="5387894" cy="40409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직사각형 4"/>
          <p:cNvSpPr/>
          <p:nvPr/>
        </p:nvSpPr>
        <p:spPr>
          <a:xfrm>
            <a:off x="0" y="241062"/>
            <a:ext cx="1487837" cy="500934"/>
          </a:xfrm>
          <a:prstGeom prst="rect">
            <a:avLst/>
          </a:prstGeom>
          <a:solidFill>
            <a:srgbClr val="E6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결합장치</a:t>
            </a:r>
          </a:p>
        </p:txBody>
      </p:sp>
    </p:spTree>
    <p:extLst>
      <p:ext uri="{BB962C8B-B14F-4D97-AF65-F5344CB8AC3E}">
        <p14:creationId xmlns:p14="http://schemas.microsoft.com/office/powerpoint/2010/main" val="210383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9"/>
          <p:cNvSpPr/>
          <p:nvPr/>
        </p:nvSpPr>
        <p:spPr>
          <a:xfrm>
            <a:off x="3077706" y="35557"/>
            <a:ext cx="3081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Project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7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3D </a:t>
            </a:r>
            <a:r>
              <a:rPr lang="ko-KR" altLang="en-US" sz="1600" kern="0" dirty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센서를 통한 거리 정보 추출 및 매시 생성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41062"/>
            <a:ext cx="1487837" cy="500934"/>
          </a:xfrm>
          <a:prstGeom prst="rect">
            <a:avLst/>
          </a:prstGeom>
          <a:solidFill>
            <a:srgbClr val="E6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매시 생성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36" y="1737001"/>
            <a:ext cx="2966178" cy="1492657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36908" y="4743108"/>
            <a:ext cx="2904877" cy="1070001"/>
            <a:chOff x="706304" y="4338896"/>
            <a:chExt cx="2114567" cy="1070001"/>
          </a:xfrm>
        </p:grpSpPr>
        <p:sp>
          <p:nvSpPr>
            <p:cNvPr id="9" name="TextBox 391"/>
            <p:cNvSpPr txBox="1"/>
            <p:nvPr userDrawn="1"/>
          </p:nvSpPr>
          <p:spPr>
            <a:xfrm>
              <a:off x="706304" y="4885677"/>
              <a:ext cx="21145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3D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 센서에 비친 거리 정보들을  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Depth Map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 형태로 획득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10" name="Rectangle 392"/>
            <p:cNvSpPr/>
            <p:nvPr/>
          </p:nvSpPr>
          <p:spPr>
            <a:xfrm>
              <a:off x="925867" y="4338896"/>
              <a:ext cx="16754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232"/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거리 정보 추출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220345" y="4743108"/>
            <a:ext cx="2904877" cy="854558"/>
            <a:chOff x="706304" y="4338896"/>
            <a:chExt cx="2114567" cy="854558"/>
          </a:xfrm>
        </p:grpSpPr>
        <p:sp>
          <p:nvSpPr>
            <p:cNvPr id="12" name="TextBox 391"/>
            <p:cNvSpPr txBox="1"/>
            <p:nvPr userDrawn="1"/>
          </p:nvSpPr>
          <p:spPr>
            <a:xfrm>
              <a:off x="706304" y="4885677"/>
              <a:ext cx="2114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13" name="Rectangle 392"/>
            <p:cNvSpPr/>
            <p:nvPr/>
          </p:nvSpPr>
          <p:spPr>
            <a:xfrm>
              <a:off x="1053266" y="4338896"/>
              <a:ext cx="1420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232"/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획득한 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Depth Map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346" y="1564453"/>
            <a:ext cx="2968434" cy="1855272"/>
          </a:xfrm>
          <a:prstGeom prst="rect">
            <a:avLst/>
          </a:prstGeom>
        </p:spPr>
      </p:pic>
      <p:sp>
        <p:nvSpPr>
          <p:cNvPr id="15" name="화살표: 오른쪽 14"/>
          <p:cNvSpPr/>
          <p:nvPr/>
        </p:nvSpPr>
        <p:spPr>
          <a:xfrm>
            <a:off x="3994879" y="2492089"/>
            <a:ext cx="862872" cy="342900"/>
          </a:xfrm>
          <a:prstGeom prst="rightArrow">
            <a:avLst/>
          </a:prstGeom>
          <a:solidFill>
            <a:srgbClr val="D76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32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1728</TotalTime>
  <Words>709</Words>
  <Application>Microsoft Macintosh PowerPoint</Application>
  <PresentationFormat>화면 슬라이드 쇼(4:3)</PresentationFormat>
  <Paragraphs>182</Paragraphs>
  <Slides>25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7" baseType="lpstr">
      <vt:lpstr>맑은 고딕</vt:lpstr>
      <vt:lpstr>Calibri</vt:lpstr>
      <vt:lpstr>Calibri Light</vt:lpstr>
      <vt:lpstr>Cambria Math</vt:lpstr>
      <vt:lpstr>Clear Sans Light</vt:lpstr>
      <vt:lpstr>Klavika Md</vt:lpstr>
      <vt:lpstr>Kontrapunkt Bob Bold</vt:lpstr>
      <vt:lpstr>Mangal</vt:lpstr>
      <vt:lpstr>Nanum Gothic</vt:lpstr>
      <vt:lpstr>Open Sans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이호승</dc:creator>
  <cp:lastModifiedBy>이호승</cp:lastModifiedBy>
  <cp:revision>116</cp:revision>
  <dcterms:created xsi:type="dcterms:W3CDTF">2016-11-10T10:17:19Z</dcterms:created>
  <dcterms:modified xsi:type="dcterms:W3CDTF">2016-11-24T20:38:18Z</dcterms:modified>
</cp:coreProperties>
</file>